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9"/>
  </p:notesMasterIdLst>
  <p:handoutMasterIdLst>
    <p:handoutMasterId r:id="rId10"/>
  </p:handoutMasterIdLst>
  <p:sldIdLst>
    <p:sldId id="257" r:id="rId5"/>
    <p:sldId id="266" r:id="rId6"/>
    <p:sldId id="262" r:id="rId7"/>
    <p:sldId id="267" r:id="rId8"/>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9B9D"/>
    <a:srgbClr val="AEB0AF"/>
    <a:srgbClr val="CEC7C1"/>
    <a:srgbClr val="8C8D90"/>
    <a:srgbClr val="D25350"/>
    <a:srgbClr val="808184"/>
    <a:srgbClr val="75767A"/>
    <a:srgbClr val="4E4F54"/>
    <a:srgbClr val="84888B"/>
    <a:srgbClr val="A04942"/>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90" autoAdjust="0"/>
    <p:restoredTop sz="91751" autoAdjust="0"/>
  </p:normalViewPr>
  <p:slideViewPr>
    <p:cSldViewPr snapToGrid="0" showGuides="1">
      <p:cViewPr>
        <p:scale>
          <a:sx n="77" d="100"/>
          <a:sy n="77" d="100"/>
        </p:scale>
        <p:origin x="192" y="888"/>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howGuides="1">
      <p:cViewPr>
        <p:scale>
          <a:sx n="50" d="100"/>
          <a:sy n="50" d="100"/>
        </p:scale>
        <p:origin x="5664" y="167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533024-10F1-4BC3-BAA5-CB28D8F9B618}"/>
              </a:ext>
            </a:extLst>
          </p:cNvPr>
          <p:cNvSpPr>
            <a:spLocks noGrp="1"/>
          </p:cNvSpPr>
          <p:nvPr>
            <p:ph type="dt" sz="quarter" idx="1"/>
          </p:nvPr>
        </p:nvSpPr>
        <p:spPr>
          <a:xfrm>
            <a:off x="3970338" y="8810624"/>
            <a:ext cx="3038475" cy="466726"/>
          </a:xfrm>
          <a:prstGeom prst="rect">
            <a:avLst/>
          </a:prstGeom>
        </p:spPr>
        <p:txBody>
          <a:bodyPr vert="horz" lIns="91440" tIns="45720" rIns="91440" bIns="45720" rtlCol="0" anchor="b"/>
          <a:lstStyle>
            <a:lvl1pPr algn="r">
              <a:defRPr sz="1200"/>
            </a:lvl1pPr>
          </a:lstStyle>
          <a:p>
            <a:fld id="{9074A39D-78C5-4FF5-94A2-BCBFAF602A34}" type="datetimeFigureOut">
              <a:rPr lang="en-US" smtClean="0">
                <a:latin typeface="+mn-lt"/>
              </a:rPr>
              <a:t>7/8/19</a:t>
            </a:fld>
            <a:endParaRPr lang="en-US" dirty="0">
              <a:latin typeface="+mn-lt"/>
            </a:endParaRPr>
          </a:p>
        </p:txBody>
      </p:sp>
      <p:sp>
        <p:nvSpPr>
          <p:cNvPr id="5" name="Slide Number Placeholder 4">
            <a:extLst>
              <a:ext uri="{FF2B5EF4-FFF2-40B4-BE49-F238E27FC236}">
                <a16:creationId xmlns:a16="http://schemas.microsoft.com/office/drawing/2014/main" id="{D1D2005F-34EB-4228-A469-9DA7EF685E32}"/>
              </a:ext>
            </a:extLst>
          </p:cNvPr>
          <p:cNvSpPr>
            <a:spLocks noGrp="1"/>
          </p:cNvSpPr>
          <p:nvPr>
            <p:ph type="sldNum" sz="quarter" idx="3"/>
          </p:nvPr>
        </p:nvSpPr>
        <p:spPr>
          <a:xfrm>
            <a:off x="0" y="8810626"/>
            <a:ext cx="3038475" cy="466726"/>
          </a:xfrm>
          <a:prstGeom prst="rect">
            <a:avLst/>
          </a:prstGeom>
        </p:spPr>
        <p:txBody>
          <a:bodyPr vert="horz" lIns="91440" tIns="45720" rIns="91440" bIns="45720" rtlCol="0" anchor="b"/>
          <a:lstStyle>
            <a:lvl1pPr algn="r">
              <a:defRPr sz="1200"/>
            </a:lvl1pPr>
          </a:lstStyle>
          <a:p>
            <a:pPr algn="l"/>
            <a:fld id="{C75DCF9F-B5D2-4E17-BF72-5579017E6EA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173575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341" y="8801100"/>
            <a:ext cx="3038475" cy="466726"/>
          </a:xfrm>
          <a:prstGeom prst="rect">
            <a:avLst/>
          </a:prstGeom>
        </p:spPr>
        <p:txBody>
          <a:bodyPr vert="horz" lIns="91440" tIns="45720" rIns="91440" bIns="45720" rtlCol="0"/>
          <a:lstStyle>
            <a:lvl1pPr algn="r">
              <a:defRPr sz="1200">
                <a:latin typeface="+mn-lt"/>
              </a:defRPr>
            </a:lvl1pPr>
          </a:lstStyle>
          <a:p>
            <a:fld id="{D7992059-949A-4D84-A84D-82EB5F97947B}" type="datetimeFigureOut">
              <a:rPr lang="en-US" smtClean="0"/>
              <a:pPr/>
              <a:t>7/8/19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7"/>
            <a:ext cx="5607050" cy="3660774"/>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 y="8801100"/>
            <a:ext cx="3038475" cy="466726"/>
          </a:xfrm>
          <a:prstGeom prst="rect">
            <a:avLst/>
          </a:prstGeom>
        </p:spPr>
        <p:txBody>
          <a:bodyPr vert="horz" lIns="91440" tIns="45720" rIns="91440" bIns="45720" rtlCol="0" anchor="b"/>
          <a:lstStyle>
            <a:lvl1pPr algn="l">
              <a:defRPr sz="1200">
                <a:latin typeface="+mn-lt"/>
              </a:defRPr>
            </a:lvl1pPr>
          </a:lstStyle>
          <a:p>
            <a:fld id="{DBFF095A-F86B-4B29-8A9F-DF3D3D1F3E2A}" type="slidenum">
              <a:rPr lang="en-US" smtClean="0"/>
              <a:pPr/>
              <a:t>‹#›</a:t>
            </a:fld>
            <a:endParaRPr lang="en-US" dirty="0"/>
          </a:p>
        </p:txBody>
      </p:sp>
    </p:spTree>
    <p:extLst>
      <p:ext uri="{BB962C8B-B14F-4D97-AF65-F5344CB8AC3E}">
        <p14:creationId xmlns:p14="http://schemas.microsoft.com/office/powerpoint/2010/main" val="1877089979"/>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Bef>
        <a:spcPts val="300"/>
      </a:spcBef>
      <a:defRPr sz="1200" kern="1200">
        <a:solidFill>
          <a:schemeClr val="tx1"/>
        </a:solidFill>
        <a:latin typeface="+mn-lt"/>
        <a:ea typeface="+mn-ea"/>
        <a:cs typeface="+mn-cs"/>
      </a:defRPr>
    </a:lvl1pPr>
    <a:lvl2pPr marL="457200" algn="l" defTabSz="914400" rtl="0" eaLnBrk="1" latinLnBrk="0" hangingPunct="1">
      <a:lnSpc>
        <a:spcPct val="90000"/>
      </a:lnSpc>
      <a:spcBef>
        <a:spcPts val="300"/>
      </a:spcBef>
      <a:defRPr sz="1200" kern="1200">
        <a:solidFill>
          <a:schemeClr val="tx1"/>
        </a:solidFill>
        <a:latin typeface="+mn-lt"/>
        <a:ea typeface="+mn-ea"/>
        <a:cs typeface="+mn-cs"/>
      </a:defRPr>
    </a:lvl2pPr>
    <a:lvl3pPr marL="914400" algn="l" defTabSz="914400" rtl="0" eaLnBrk="1" latinLnBrk="0" hangingPunct="1">
      <a:lnSpc>
        <a:spcPct val="90000"/>
      </a:lnSpc>
      <a:spcBef>
        <a:spcPts val="300"/>
      </a:spcBef>
      <a:defRPr sz="1200" kern="1200">
        <a:solidFill>
          <a:schemeClr val="tx1"/>
        </a:solidFill>
        <a:latin typeface="+mn-lt"/>
        <a:ea typeface="+mn-ea"/>
        <a:cs typeface="+mn-cs"/>
      </a:defRPr>
    </a:lvl3pPr>
    <a:lvl4pPr marL="1371600" algn="l" defTabSz="914400" rtl="0" eaLnBrk="1" latinLnBrk="0" hangingPunct="1">
      <a:lnSpc>
        <a:spcPct val="90000"/>
      </a:lnSpc>
      <a:spcBef>
        <a:spcPts val="300"/>
      </a:spcBef>
      <a:defRPr sz="1200" kern="1200">
        <a:solidFill>
          <a:schemeClr val="tx1"/>
        </a:solidFill>
        <a:latin typeface="+mn-lt"/>
        <a:ea typeface="+mn-ea"/>
        <a:cs typeface="+mn-cs"/>
      </a:defRPr>
    </a:lvl4pPr>
    <a:lvl5pPr marL="1828800" algn="l" defTabSz="914400" rtl="0" eaLnBrk="1" latinLnBrk="0" hangingPunct="1">
      <a:lnSpc>
        <a:spcPct val="90000"/>
      </a:lnSpc>
      <a:spcBef>
        <a:spcPts val="300"/>
      </a:spcBef>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1</a:t>
            </a:fld>
            <a:endParaRPr lang="en-US" dirty="0"/>
          </a:p>
        </p:txBody>
      </p:sp>
    </p:spTree>
    <p:extLst>
      <p:ext uri="{BB962C8B-B14F-4D97-AF65-F5344CB8AC3E}">
        <p14:creationId xmlns:p14="http://schemas.microsoft.com/office/powerpoint/2010/main" val="2044623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2</a:t>
            </a:fld>
            <a:endParaRPr lang="en-US" dirty="0"/>
          </a:p>
        </p:txBody>
      </p:sp>
    </p:spTree>
    <p:extLst>
      <p:ext uri="{BB962C8B-B14F-4D97-AF65-F5344CB8AC3E}">
        <p14:creationId xmlns:p14="http://schemas.microsoft.com/office/powerpoint/2010/main" val="2135699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37BA4A-B024-42C0-AEE3-721B228F8259}"/>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74321" y="1074420"/>
            <a:ext cx="11334582" cy="4233245"/>
          </a:xfrm>
          <a:prstGeom prst="rect">
            <a:avLst/>
          </a:prstGeom>
        </p:spPr>
      </p:pic>
      <p:sp>
        <p:nvSpPr>
          <p:cNvPr id="10" name="TextBox 9"/>
          <p:cNvSpPr txBox="1"/>
          <p:nvPr userDrawn="1"/>
        </p:nvSpPr>
        <p:spPr>
          <a:xfrm>
            <a:off x="267160" y="5343835"/>
            <a:ext cx="5384807" cy="276999"/>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userDrawn="1">
            <p:ph type="ctrTitle" hasCustomPrompt="1"/>
          </p:nvPr>
        </p:nvSpPr>
        <p:spPr>
          <a:xfrm>
            <a:off x="428736" y="1388962"/>
            <a:ext cx="8678194" cy="978729"/>
          </a:xfrm>
        </p:spPr>
        <p:txBody>
          <a:bodyPr/>
          <a:lstStyle>
            <a:lvl1pPr algn="l">
              <a:defRPr sz="3200" b="0" baseline="0">
                <a:solidFill>
                  <a:schemeClr val="bg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3" name="Subtitle 2"/>
          <p:cNvSpPr>
            <a:spLocks noGrp="1"/>
          </p:cNvSpPr>
          <p:nvPr userDrawn="1">
            <p:ph type="subTitle" idx="1"/>
          </p:nvPr>
        </p:nvSpPr>
        <p:spPr>
          <a:xfrm>
            <a:off x="447481" y="3013455"/>
            <a:ext cx="5440514" cy="2028101"/>
          </a:xfrm>
        </p:spPr>
        <p:txBody>
          <a:bodyPr/>
          <a:lstStyle>
            <a:lvl1pPr marL="0" indent="0" algn="l">
              <a:buNone/>
              <a:defRPr sz="2000" baseline="0">
                <a:solidFill>
                  <a:schemeClr val="bg1"/>
                </a:solidFill>
                <a:latin typeface="Century Gothic" panose="020B0502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userDrawn="1"/>
        </p:nvPicPr>
        <p:blipFill>
          <a:blip r:embed="rId3"/>
          <a:stretch>
            <a:fillRect/>
          </a:stretch>
        </p:blipFill>
        <p:spPr>
          <a:xfrm>
            <a:off x="413129" y="456244"/>
            <a:ext cx="1088136" cy="261860"/>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latin typeface="+mn-lt"/>
              <a:cs typeface="+mn-cs"/>
            </a:endParaRPr>
          </a:p>
        </p:txBody>
      </p:sp>
      <p:pic>
        <p:nvPicPr>
          <p:cNvPr id="14" name="Picture 13">
            <a:extLst>
              <a:ext uri="{FF2B5EF4-FFF2-40B4-BE49-F238E27FC236}">
                <a16:creationId xmlns:a16="http://schemas.microsoft.com/office/drawing/2014/main" id="{027030A5-C7D7-48D4-B261-45DC936EE5D9}"/>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934576" y="5409488"/>
            <a:ext cx="1603756" cy="388553"/>
          </a:xfrm>
          <a:prstGeom prst="rect">
            <a:avLst/>
          </a:prstGeom>
        </p:spPr>
      </p:pic>
    </p:spTree>
    <p:extLst>
      <p:ext uri="{BB962C8B-B14F-4D97-AF65-F5344CB8AC3E}">
        <p14:creationId xmlns:p14="http://schemas.microsoft.com/office/powerpoint/2010/main" val="3793082440"/>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7" y="1083755"/>
            <a:ext cx="5486764" cy="4219290"/>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8079" y="2453317"/>
            <a:ext cx="5512904" cy="2690184"/>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extLst>
      <p:ext uri="{BB962C8B-B14F-4D97-AF65-F5344CB8AC3E}">
        <p14:creationId xmlns:p14="http://schemas.microsoft.com/office/powerpoint/2010/main" val="1041499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6" y="1078992"/>
            <a:ext cx="5487073" cy="4224052"/>
          </a:xfrm>
          <a:noFill/>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8079" y="2453316"/>
            <a:ext cx="5512904" cy="4163291"/>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82430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20595" y="1078989"/>
            <a:ext cx="7464186" cy="4226003"/>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1" y="1078991"/>
            <a:ext cx="3846274"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388079" y="1275788"/>
            <a:ext cx="3576228" cy="979691"/>
          </a:xfrm>
        </p:spPr>
        <p:txBody>
          <a:bodyPr/>
          <a:lstStyle>
            <a:lvl1pPr>
              <a:lnSpc>
                <a:spcPct val="90000"/>
              </a:lnSpc>
              <a:defRPr sz="3200" b="0">
                <a:solidFill>
                  <a:schemeClr val="tx1"/>
                </a:solidFill>
                <a:latin typeface="Century Gothic" panose="020B0502020202020204" pitchFamily="34" charset="0"/>
              </a:defRPr>
            </a:lvl1pPr>
          </a:lstStyle>
          <a:p>
            <a:r>
              <a:rPr lang="en-US"/>
              <a:t>Click to edit Master title style</a:t>
            </a:r>
            <a:endParaRPr lang="en-US" dirty="0"/>
          </a:p>
        </p:txBody>
      </p:sp>
      <p:sp>
        <p:nvSpPr>
          <p:cNvPr id="6" name="Content Placeholder 5"/>
          <p:cNvSpPr>
            <a:spLocks noGrp="1"/>
          </p:cNvSpPr>
          <p:nvPr>
            <p:ph sz="quarter" idx="4"/>
          </p:nvPr>
        </p:nvSpPr>
        <p:spPr>
          <a:xfrm>
            <a:off x="388079" y="2800350"/>
            <a:ext cx="3541945" cy="3816258"/>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userDrawn="1"/>
        </p:nvSpPr>
        <p:spPr bwMode="auto">
          <a:xfrm>
            <a:off x="4120595" y="1"/>
            <a:ext cx="8071405"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51322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320" y="2381"/>
            <a:ext cx="11312843" cy="6342021"/>
          </a:xfrm>
          <a:noFill/>
          <a:ln>
            <a:noFill/>
          </a:ln>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 name="Title 1"/>
          <p:cNvSpPr>
            <a:spLocks noGrp="1"/>
          </p:cNvSpPr>
          <p:nvPr>
            <p:ph type="title"/>
          </p:nvPr>
        </p:nvSpPr>
        <p:spPr>
          <a:xfrm>
            <a:off x="429769" y="274320"/>
            <a:ext cx="11000232" cy="535531"/>
          </a:xfrm>
        </p:spPr>
        <p:txBody>
          <a:bodyPr/>
          <a:lstStyle>
            <a:lvl1pPr>
              <a:lnSpc>
                <a:spcPct val="90000"/>
              </a:lnSpc>
              <a:defRPr sz="3200" b="0">
                <a:solidFill>
                  <a:schemeClr val="tx1"/>
                </a:solidFill>
                <a:effectLst/>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10283" y="6477000"/>
            <a:ext cx="3860800"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userDrawn="1"/>
        </p:nvSpPr>
        <p:spPr bwMode="auto">
          <a:xfrm>
            <a:off x="6026150" y="0"/>
            <a:ext cx="6165850"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userDrawn="1"/>
        </p:nvSpPr>
        <p:spPr>
          <a:xfrm>
            <a:off x="0" y="6344402"/>
            <a:ext cx="274320"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20" name="Picture 19">
            <a:extLst>
              <a:ext uri="{FF2B5EF4-FFF2-40B4-BE49-F238E27FC236}">
                <a16:creationId xmlns:a16="http://schemas.microsoft.com/office/drawing/2014/main" id="{4FCA792B-F3C6-440D-9FAF-B0D8AC4CDCB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7604" y="6472945"/>
            <a:ext cx="1093661" cy="265176"/>
          </a:xfrm>
          <a:prstGeom prst="rect">
            <a:avLst/>
          </a:prstGeom>
        </p:spPr>
      </p:pic>
    </p:spTree>
    <p:extLst>
      <p:ext uri="{BB962C8B-B14F-4D97-AF65-F5344CB8AC3E}">
        <p14:creationId xmlns:p14="http://schemas.microsoft.com/office/powerpoint/2010/main" val="1219607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divid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l="51626" r="6047" b="8563"/>
          <a:stretch/>
        </p:blipFill>
        <p:spPr>
          <a:xfrm>
            <a:off x="8320667" y="66"/>
            <a:ext cx="3871333" cy="6270643"/>
          </a:xfrm>
          <a:prstGeom prst="rect">
            <a:avLst/>
          </a:prstGeom>
        </p:spPr>
      </p:pic>
      <p:pic>
        <p:nvPicPr>
          <p:cNvPr id="12" name="Picture 11"/>
          <p:cNvPicPr>
            <a:picLocks noChangeAspect="1"/>
          </p:cNvPicPr>
          <p:nvPr userDrawn="1"/>
        </p:nvPicPr>
        <p:blipFill rotWithShape="1">
          <a:blip r:embed="rId3" cstate="print">
            <a:duotone>
              <a:prstClr val="black"/>
              <a:schemeClr val="accent2">
                <a:tint val="45000"/>
                <a:satMod val="400000"/>
              </a:schemeClr>
            </a:duotone>
            <a:extLst>
              <a:ext uri="{28A0092B-C50C-407E-A947-70E740481C1C}">
                <a14:useLocalDpi xmlns:a14="http://schemas.microsoft.com/office/drawing/2010/main"/>
              </a:ext>
            </a:extLst>
          </a:blip>
          <a:srcRect/>
          <a:stretch/>
        </p:blipFill>
        <p:spPr>
          <a:xfrm rot="5400000" flipH="1">
            <a:off x="-62950" y="26457"/>
            <a:ext cx="4322618" cy="4227460"/>
          </a:xfrm>
          <a:prstGeom prst="rect">
            <a:avLst/>
          </a:prstGeom>
        </p:spPr>
      </p:pic>
      <p:sp>
        <p:nvSpPr>
          <p:cNvPr id="2" name="Title 1"/>
          <p:cNvSpPr>
            <a:spLocks noGrp="1"/>
          </p:cNvSpPr>
          <p:nvPr>
            <p:ph type="title"/>
          </p:nvPr>
        </p:nvSpPr>
        <p:spPr>
          <a:xfrm>
            <a:off x="343595" y="320041"/>
            <a:ext cx="3804943" cy="978729"/>
          </a:xfrm>
        </p:spPr>
        <p:txBody>
          <a:bodyPr/>
          <a:lstStyle/>
          <a:p>
            <a:r>
              <a:rPr lang="en-US"/>
              <a:t>Click to edit Master title style</a:t>
            </a:r>
            <a:endParaRPr lang="en-US" dirty="0"/>
          </a:p>
        </p:txBody>
      </p:sp>
      <p:sp>
        <p:nvSpPr>
          <p:cNvPr id="20" name="Freeform 13"/>
          <p:cNvSpPr>
            <a:spLocks/>
          </p:cNvSpPr>
          <p:nvPr userDrawn="1"/>
        </p:nvSpPr>
        <p:spPr bwMode="auto">
          <a:xfrm>
            <a:off x="7553479" y="0"/>
            <a:ext cx="1236985" cy="6858000"/>
          </a:xfrm>
          <a:custGeom>
            <a:avLst/>
            <a:gdLst>
              <a:gd name="T0" fmla="*/ 221 w 402"/>
              <a:gd name="T1" fmla="*/ 2166 h 2166"/>
              <a:gd name="T2" fmla="*/ 240 w 402"/>
              <a:gd name="T3" fmla="*/ 2166 h 2166"/>
              <a:gd name="T4" fmla="*/ 90 w 402"/>
              <a:gd name="T5" fmla="*/ 0 h 2166"/>
              <a:gd name="T6" fmla="*/ 0 w 402"/>
              <a:gd name="T7" fmla="*/ 0 h 2166"/>
              <a:gd name="T8" fmla="*/ 221 w 402"/>
              <a:gd name="T9" fmla="*/ 2166 h 2166"/>
            </a:gdLst>
            <a:ahLst/>
            <a:cxnLst>
              <a:cxn ang="0">
                <a:pos x="T0" y="T1"/>
              </a:cxn>
              <a:cxn ang="0">
                <a:pos x="T2" y="T3"/>
              </a:cxn>
              <a:cxn ang="0">
                <a:pos x="T4" y="T5"/>
              </a:cxn>
              <a:cxn ang="0">
                <a:pos x="T6" y="T7"/>
              </a:cxn>
              <a:cxn ang="0">
                <a:pos x="T8" y="T9"/>
              </a:cxn>
            </a:cxnLst>
            <a:rect l="0" t="0" r="r" b="b"/>
            <a:pathLst>
              <a:path w="402" h="2166">
                <a:moveTo>
                  <a:pt x="221" y="2166"/>
                </a:moveTo>
                <a:cubicBezTo>
                  <a:pt x="240" y="2166"/>
                  <a:pt x="240" y="2166"/>
                  <a:pt x="240" y="2166"/>
                </a:cubicBezTo>
                <a:cubicBezTo>
                  <a:pt x="240" y="2166"/>
                  <a:pt x="402" y="989"/>
                  <a:pt x="90" y="0"/>
                </a:cubicBezTo>
                <a:cubicBezTo>
                  <a:pt x="0" y="0"/>
                  <a:pt x="0" y="0"/>
                  <a:pt x="0" y="0"/>
                </a:cubicBezTo>
                <a:cubicBezTo>
                  <a:pt x="0" y="0"/>
                  <a:pt x="346" y="767"/>
                  <a:pt x="221" y="2166"/>
                </a:cubicBezTo>
                <a:close/>
              </a:path>
            </a:pathLst>
          </a:custGeom>
          <a:solidFill>
            <a:schemeClr val="accent2"/>
          </a:solidFill>
          <a:ln>
            <a:noFill/>
          </a:ln>
          <a:effectLst>
            <a:outerShdw dist="25400" algn="l" rotWithShape="0">
              <a:schemeClr val="tx2"/>
            </a:outerShdw>
          </a:effec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22302" y="6313428"/>
            <a:ext cx="1330246" cy="320040"/>
          </a:xfrm>
          <a:prstGeom prst="rect">
            <a:avLst/>
          </a:prstGeom>
        </p:spPr>
      </p:pic>
    </p:spTree>
    <p:extLst>
      <p:ext uri="{BB962C8B-B14F-4D97-AF65-F5344CB8AC3E}">
        <p14:creationId xmlns:p14="http://schemas.microsoft.com/office/powerpoint/2010/main" val="3779303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539496"/>
          </a:xfrm>
        </p:spPr>
        <p:txBody>
          <a:bodyPr/>
          <a:lstStyle>
            <a:lvl1pPr>
              <a:lnSpc>
                <a:spcPct val="90000"/>
              </a:lnSpc>
              <a:defRPr sz="3200"/>
            </a:lvl1pPr>
          </a:lstStyle>
          <a:p>
            <a:r>
              <a:rPr lang="en-US"/>
              <a:t>Click to edit Master title style</a:t>
            </a:r>
            <a:endParaRPr lang="en-US" dirty="0"/>
          </a:p>
        </p:txBody>
      </p:sp>
      <p:sp>
        <p:nvSpPr>
          <p:cNvPr id="3" name="Content Placeholder 2"/>
          <p:cNvSpPr>
            <a:spLocks noGrp="1"/>
          </p:cNvSpPr>
          <p:nvPr>
            <p:ph idx="1"/>
          </p:nvPr>
        </p:nvSpPr>
        <p:spPr>
          <a:xfrm>
            <a:off x="448055" y="1653735"/>
            <a:ext cx="11430000" cy="4047778"/>
          </a:xfrm>
        </p:spPr>
        <p:txBody>
          <a:bodyPr/>
          <a:lstStyle>
            <a:lvl1pPr marL="288925" indent="-288925">
              <a:spcBef>
                <a:spcPts val="1800"/>
              </a:spcBef>
              <a:buClr>
                <a:schemeClr val="tx1"/>
              </a:buClr>
              <a:buSzPct val="90000"/>
              <a:buFont typeface="Century Gothic" panose="020B0502020202020204" pitchFamily="34" charset="0"/>
              <a:buChar char="•"/>
              <a:defRPr lang="en-US" sz="2800" kern="1200" dirty="0">
                <a:solidFill>
                  <a:schemeClr val="tx1"/>
                </a:solidFill>
                <a:latin typeface="Century Gothic" panose="020B0502020202020204" pitchFamily="34" charset="0"/>
                <a:ea typeface="+mn-ea"/>
                <a:cs typeface="+mn-cs"/>
              </a:defRPr>
            </a:lvl1pPr>
            <a:lvl2pPr marL="687388" indent="-288925">
              <a:buClr>
                <a:schemeClr val="tx1"/>
              </a:buClr>
              <a:buSzPct val="90000"/>
              <a:buFont typeface="Century Gothic" panose="020B0502020202020204" pitchFamily="34" charset="0"/>
              <a:buChar char="–"/>
              <a:defRPr>
                <a:latin typeface="+mn-lt"/>
                <a:cs typeface="Arial" panose="020B0604020202020204" pitchFamily="34" charset="0"/>
              </a:defRPr>
            </a:lvl2pPr>
            <a:lvl3pPr marL="1031875" indent="-288925">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E885FFDA-509C-4548-B17D-5409853CA42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Rectangle 6">
            <a:extLst>
              <a:ext uri="{FF2B5EF4-FFF2-40B4-BE49-F238E27FC236}">
                <a16:creationId xmlns:a16="http://schemas.microsoft.com/office/drawing/2014/main" id="{AD9F2534-297B-446C-B822-74E3C23864F7}"/>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7" name="Picture 6">
            <a:extLst>
              <a:ext uri="{FF2B5EF4-FFF2-40B4-BE49-F238E27FC236}">
                <a16:creationId xmlns:a16="http://schemas.microsoft.com/office/drawing/2014/main" id="{C1AE7B96-D2A6-4A16-9C8C-9BA017C83499}"/>
              </a:ext>
            </a:extLst>
          </p:cNvPr>
          <p:cNvPicPr>
            <a:picLocks noChangeAspect="1"/>
          </p:cNvPicPr>
          <p:nvPr userDrawn="1"/>
        </p:nvPicPr>
        <p:blipFill>
          <a:blip r:embed="rId2"/>
          <a:stretch>
            <a:fillRect/>
          </a:stretch>
        </p:blipFill>
        <p:spPr>
          <a:xfrm>
            <a:off x="413129" y="6477000"/>
            <a:ext cx="1088136" cy="261860"/>
          </a:xfrm>
          <a:prstGeom prst="rect">
            <a:avLst/>
          </a:prstGeom>
        </p:spPr>
      </p:pic>
      <p:sp>
        <p:nvSpPr>
          <p:cNvPr id="8" name="Rectangle 256">
            <a:extLst>
              <a:ext uri="{FF2B5EF4-FFF2-40B4-BE49-F238E27FC236}">
                <a16:creationId xmlns:a16="http://schemas.microsoft.com/office/drawing/2014/main" id="{6349825E-C749-4CDB-BDE4-DDAFE00D2BF9}"/>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22745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401" b="-1"/>
          <a:stretch/>
        </p:blipFill>
        <p:spPr>
          <a:xfrm>
            <a:off x="6095998" y="1078992"/>
            <a:ext cx="5535025"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userDrawn="1"/>
        </p:nvSpPr>
        <p:spPr>
          <a:xfrm>
            <a:off x="274320" y="1078992"/>
            <a:ext cx="5821680"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768" y="1352479"/>
            <a:ext cx="5413469" cy="1100789"/>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217" y="2891883"/>
            <a:ext cx="5431021" cy="2252546"/>
          </a:xfrm>
        </p:spPr>
        <p:txBody>
          <a:bodyPr/>
          <a:lstStyle>
            <a:lvl1pPr marL="287338" indent="-287338">
              <a:buClr>
                <a:schemeClr val="tx1"/>
              </a:buClr>
              <a:buFont typeface="Century Gothic" panose="020B0502020202020204" pitchFamily="34" charset="0"/>
              <a:buChar char="•"/>
              <a:defRPr sz="2000">
                <a:latin typeface="Century Gothic" panose="020B0502020202020204" pitchFamily="34" charset="0"/>
              </a:defRPr>
            </a:lvl1pPr>
            <a:lvl2pPr marL="688975" indent="-285750">
              <a:buClr>
                <a:schemeClr val="tx1"/>
              </a:buClr>
              <a:buFont typeface="Century Gothic" panose="020B0502020202020204" pitchFamily="34" charset="0"/>
              <a:buChar char="–"/>
              <a:defRPr sz="1800">
                <a:latin typeface="Century Gothic" panose="020B0502020202020204" pitchFamily="34" charset="0"/>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userDrawn="1"/>
        </p:nvPicPr>
        <p:blipFill>
          <a:blip r:embed="rId3"/>
          <a:stretch>
            <a:fillRect/>
          </a:stretch>
        </p:blipFill>
        <p:spPr>
          <a:xfrm>
            <a:off x="413129" y="456244"/>
            <a:ext cx="1088136"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751671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85FFDA-509C-4548-B17D-5409853CA42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p:ph type="title"/>
          </p:nvPr>
        </p:nvSpPr>
        <p:spPr>
          <a:xfrm>
            <a:off x="429768" y="274320"/>
            <a:ext cx="11425236" cy="535531"/>
          </a:xfrm>
        </p:spPr>
        <p:txBody>
          <a:bodyPr/>
          <a:lstStyle>
            <a:lvl1pPr>
              <a:lnSpc>
                <a:spcPct val="90000"/>
              </a:lnSpc>
              <a:defRPr sz="3200" baseline="0"/>
            </a:lvl1pPr>
          </a:lstStyle>
          <a:p>
            <a:r>
              <a:rPr lang="en-US"/>
              <a:t>Click to edit Master title style</a:t>
            </a:r>
            <a:endParaRPr lang="en-US" dirty="0"/>
          </a:p>
        </p:txBody>
      </p:sp>
      <p:sp>
        <p:nvSpPr>
          <p:cNvPr id="4" name="Rectangle 6">
            <a:extLst>
              <a:ext uri="{FF2B5EF4-FFF2-40B4-BE49-F238E27FC236}">
                <a16:creationId xmlns:a16="http://schemas.microsoft.com/office/drawing/2014/main" id="{AD9F2534-297B-446C-B822-74E3C23864F7}"/>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6" name="Picture 5">
            <a:extLst>
              <a:ext uri="{FF2B5EF4-FFF2-40B4-BE49-F238E27FC236}">
                <a16:creationId xmlns:a16="http://schemas.microsoft.com/office/drawing/2014/main" id="{6C911F93-34D4-49C9-8A88-C4DDE1F1E031}"/>
              </a:ext>
            </a:extLst>
          </p:cNvPr>
          <p:cNvPicPr>
            <a:picLocks noChangeAspect="1"/>
          </p:cNvPicPr>
          <p:nvPr userDrawn="1"/>
        </p:nvPicPr>
        <p:blipFill>
          <a:blip r:embed="rId2"/>
          <a:stretch>
            <a:fillRect/>
          </a:stretch>
        </p:blipFill>
        <p:spPr>
          <a:xfrm>
            <a:off x="413129" y="6477000"/>
            <a:ext cx="1088136" cy="261860"/>
          </a:xfrm>
          <a:prstGeom prst="rect">
            <a:avLst/>
          </a:prstGeom>
        </p:spPr>
      </p:pic>
      <p:sp>
        <p:nvSpPr>
          <p:cNvPr id="7" name="Rectangle 256">
            <a:extLst>
              <a:ext uri="{FF2B5EF4-FFF2-40B4-BE49-F238E27FC236}">
                <a16:creationId xmlns:a16="http://schemas.microsoft.com/office/drawing/2014/main" id="{BF6A1C92-1EE6-4390-85D8-ACD208CF9DB8}"/>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98758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6DB211-F94D-644A-8C58-020193A03AAA}"/>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p:ph type="title"/>
          </p:nvPr>
        </p:nvSpPr>
        <p:spPr>
          <a:xfrm>
            <a:off x="429768" y="274320"/>
            <a:ext cx="11504904" cy="535531"/>
          </a:xfrm>
        </p:spPr>
        <p:txBody>
          <a:bodyPr/>
          <a:lstStyle>
            <a:lvl1pPr>
              <a:lnSpc>
                <a:spcPct val="90000"/>
              </a:lnSpc>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7010" y="1444752"/>
            <a:ext cx="5507832"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17010" y="2275467"/>
            <a:ext cx="5507832" cy="3373229"/>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444752"/>
            <a:ext cx="5504688"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275467"/>
            <a:ext cx="5504688" cy="3373229"/>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300C0632-ACDA-4D24-A2CC-14539B91BC55}"/>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0" name="Picture 9">
            <a:extLst>
              <a:ext uri="{FF2B5EF4-FFF2-40B4-BE49-F238E27FC236}">
                <a16:creationId xmlns:a16="http://schemas.microsoft.com/office/drawing/2014/main" id="{E4EEDC71-13B7-4B76-A967-98C8665C451E}"/>
              </a:ext>
            </a:extLst>
          </p:cNvPr>
          <p:cNvPicPr>
            <a:picLocks noChangeAspect="1"/>
          </p:cNvPicPr>
          <p:nvPr userDrawn="1"/>
        </p:nvPicPr>
        <p:blipFill>
          <a:blip r:embed="rId2"/>
          <a:stretch>
            <a:fillRect/>
          </a:stretch>
        </p:blipFill>
        <p:spPr>
          <a:xfrm>
            <a:off x="413129" y="6486525"/>
            <a:ext cx="1088136" cy="261860"/>
          </a:xfrm>
          <a:prstGeom prst="rect">
            <a:avLst/>
          </a:prstGeom>
        </p:spPr>
      </p:pic>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260578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3 content boxes with reverse head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FC5867-1737-E84C-B42D-608A49EBBAA6}"/>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endParaRPr lang="en-US" dirty="0"/>
          </a:p>
        </p:txBody>
      </p:sp>
      <p:sp>
        <p:nvSpPr>
          <p:cNvPr id="3" name="Text Placeholder 2"/>
          <p:cNvSpPr>
            <a:spLocks noGrp="1"/>
          </p:cNvSpPr>
          <p:nvPr>
            <p:ph type="body" idx="1"/>
          </p:nvPr>
        </p:nvSpPr>
        <p:spPr>
          <a:xfrm>
            <a:off x="536696" y="1387602"/>
            <a:ext cx="3610478"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6696" y="2208792"/>
            <a:ext cx="3610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393659"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393659"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2"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2"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9" name="Rectangle 6">
            <a:extLst>
              <a:ext uri="{FF2B5EF4-FFF2-40B4-BE49-F238E27FC236}">
                <a16:creationId xmlns:a16="http://schemas.microsoft.com/office/drawing/2014/main" id="{C4B83B09-CF3A-4A36-84C0-D32086A13DE2}"/>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07690CFA-BCE4-4BCB-BADE-0862029B12BF}"/>
              </a:ext>
            </a:extLst>
          </p:cNvPr>
          <p:cNvPicPr>
            <a:picLocks noChangeAspect="1"/>
          </p:cNvPicPr>
          <p:nvPr userDrawn="1"/>
        </p:nvPicPr>
        <p:blipFill>
          <a:blip r:embed="rId2"/>
          <a:stretch>
            <a:fillRect/>
          </a:stretch>
        </p:blipFill>
        <p:spPr>
          <a:xfrm>
            <a:off x="413129" y="6477000"/>
            <a:ext cx="1088136" cy="261860"/>
          </a:xfrm>
          <a:prstGeom prst="rect">
            <a:avLst/>
          </a:prstGeom>
        </p:spPr>
      </p:pic>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861005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35551"/>
            <a:ext cx="5840756"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6351585" y="1435551"/>
            <a:ext cx="5840415"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583867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6351584" y="948037"/>
            <a:ext cx="5840415"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0804" y="966165"/>
            <a:ext cx="5815195" cy="457200"/>
          </a:xfrm>
          <a:noFill/>
          <a:ln w="12700">
            <a:noFill/>
          </a:ln>
        </p:spPr>
        <p:txBody>
          <a:bodyPr tIns="91440" bIns="91440" anchor="ctr"/>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0804" y="1517523"/>
            <a:ext cx="5815195" cy="411035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6357344" y="966165"/>
            <a:ext cx="5811876" cy="457200"/>
          </a:xfrm>
          <a:noFill/>
          <a:ln w="12700">
            <a:noFill/>
          </a:ln>
        </p:spPr>
        <p:txBody>
          <a:bodyPr tIns="91440" bIns="9144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6357344" y="1517523"/>
            <a:ext cx="5811876" cy="411035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9" y="342737"/>
            <a:ext cx="10332720" cy="457200"/>
          </a:xfrm>
        </p:spPr>
        <p:txBody>
          <a:bodyPr anchor="ctr"/>
          <a:lstStyle>
            <a:lvl1pPr>
              <a:lnSpc>
                <a:spcPct val="90000"/>
              </a:lnSpc>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11069" y="6546080"/>
            <a:ext cx="3860800" cy="182562"/>
          </a:xfrm>
          <a:prstGeom prst="rect">
            <a:avLst/>
          </a:prstGeom>
          <a:ln/>
        </p:spPr>
        <p:txBody>
          <a:bodyPr anchor="ctr"/>
          <a:lstStyle/>
          <a:p>
            <a:pPr algn="r">
              <a:lnSpc>
                <a:spcPct val="90000"/>
              </a:lnSpc>
            </a:pP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831714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35551"/>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299090" y="1435551"/>
            <a:ext cx="3867912"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23860" y="1435551"/>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38667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299089" y="948037"/>
            <a:ext cx="386791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23860" y="948037"/>
            <a:ext cx="3885931"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8000" y="966165"/>
            <a:ext cx="3833880" cy="457200"/>
          </a:xfrm>
          <a:noFill/>
          <a:ln w="12700">
            <a:noFill/>
          </a:ln>
        </p:spPr>
        <p:txBody>
          <a:bodyPr tIns="91440" bIns="91440" anchor="ctr"/>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3464" y="1517904"/>
            <a:ext cx="3833880" cy="411035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12016" y="966165"/>
            <a:ext cx="3831692" cy="457200"/>
          </a:xfrm>
          <a:noFill/>
          <a:ln w="12700">
            <a:noFill/>
          </a:ln>
        </p:spPr>
        <p:txBody>
          <a:bodyPr tIns="91440" bIns="9144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19831" y="1517904"/>
            <a:ext cx="3831692" cy="411035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37939" y="966165"/>
            <a:ext cx="3797323" cy="457200"/>
          </a:xfrm>
          <a:noFill/>
          <a:ln w="12700">
            <a:noFill/>
          </a:ln>
        </p:spPr>
        <p:txBody>
          <a:bodyPr tIns="91440" bIns="9144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45754" y="1517904"/>
            <a:ext cx="3797323" cy="4110352"/>
          </a:xfrm>
          <a:ln w="12700">
            <a:noFill/>
          </a:ln>
        </p:spPr>
        <p:txBody>
          <a:bodyPr tIns="45720" bIns="91440"/>
          <a:lstStyle>
            <a:lvl1pPr marL="227013" indent="-227013">
              <a:lnSpc>
                <a:spcPct val="90000"/>
              </a:lnSpc>
              <a:defRPr sz="1800"/>
            </a:lvl1pPr>
            <a:lvl2pPr marL="569913" indent="-225425">
              <a:lnSpc>
                <a:spcPct val="90000"/>
              </a:lnSpc>
              <a:buSzPct val="90000"/>
              <a:buFont typeface="Century Gothic" panose="020B0502020202020204" pitchFamily="34" charset="0"/>
              <a:buChar char="–"/>
              <a:defRPr sz="1600"/>
            </a:lvl2pPr>
            <a:lvl3pPr marL="860425" indent="-173038">
              <a:lnSpc>
                <a:spcPct val="90000"/>
              </a:lnSpc>
              <a:buFont typeface="Century Gothic" panose="020B0502020202020204" pitchFamily="34" charset="0"/>
              <a:buChar char="•"/>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936" y="347472"/>
            <a:ext cx="10332720" cy="457200"/>
          </a:xfrm>
        </p:spPr>
        <p:txBody>
          <a:bodyPr anchor="ctr"/>
          <a:lstStyle>
            <a:lvl1pPr>
              <a:lnSpc>
                <a:spcPct val="90000"/>
              </a:lnSpc>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11069" y="6546080"/>
            <a:ext cx="3860800" cy="182562"/>
          </a:xfrm>
          <a:prstGeom prst="rect">
            <a:avLst/>
          </a:prstGeom>
          <a:ln/>
        </p:spPr>
        <p:txBody>
          <a:bodyPr anchor="ctr"/>
          <a:lstStyle/>
          <a:p>
            <a:pPr algn="r">
              <a:lnSpc>
                <a:spcPct val="90000"/>
              </a:lnSpc>
            </a:pP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085213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3 section science high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8816" y="966459"/>
            <a:ext cx="2881524" cy="457200"/>
          </a:xfrm>
          <a:noFill/>
          <a:ln w="12700">
            <a:noFill/>
          </a:ln>
        </p:spPr>
        <p:txBody>
          <a:bodyPr lIns="91440" tIns="45720" rIns="91440" bIns="4572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8" name="Rectangle 37">
            <a:extLst>
              <a:ext uri="{FF2B5EF4-FFF2-40B4-BE49-F238E27FC236}">
                <a16:creationId xmlns:a16="http://schemas.microsoft.com/office/drawing/2014/main" id="{1DC80716-D7F2-40BD-B894-87B7C5521D93}"/>
              </a:ext>
            </a:extLst>
          </p:cNvPr>
          <p:cNvSpPr/>
          <p:nvPr userDrawn="1"/>
        </p:nvSpPr>
        <p:spPr>
          <a:xfrm>
            <a:off x="274319"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5"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3464" y="1517904"/>
            <a:ext cx="2843784" cy="5010912"/>
          </a:xfrm>
          <a:ln w="12700">
            <a:noFill/>
          </a:ln>
        </p:spPr>
        <p:txBody>
          <a:bodyPr tIns="45720" bIns="91440"/>
          <a:lstStyle>
            <a:lvl1pPr marL="227013" indent="-227013">
              <a:lnSpc>
                <a:spcPct val="90000"/>
              </a:lnSpc>
              <a:buFont typeface="Century Gothic" panose="020B0502020202020204" pitchFamily="34" charset="0"/>
              <a:buChar char="•"/>
              <a:defRPr sz="1800"/>
            </a:lvl1pPr>
            <a:lvl2pPr marL="569913" indent="-225425">
              <a:lnSpc>
                <a:spcPct val="90000"/>
              </a:lnSpc>
              <a:buSzPct val="90000"/>
              <a:buFont typeface="Century Gothic" panose="020B0502020202020204" pitchFamily="34" charset="0"/>
              <a:buChar char="–"/>
              <a:defRPr sz="1600"/>
            </a:lvl2pPr>
            <a:lvl3pPr marL="914400" indent="-227013">
              <a:lnSpc>
                <a:spcPct val="90000"/>
              </a:lnSpc>
              <a:buFont typeface="Century Gothic" panose="020B0502020202020204" pitchFamily="34" charset="0"/>
              <a:buChar char="•"/>
              <a:tabLst/>
              <a:defRPr sz="1400"/>
            </a:lvl3pPr>
            <a:lvl4pPr marL="1144588" indent="-173038">
              <a:lnSpc>
                <a:spcPct val="90000"/>
              </a:lnSpc>
              <a:buSzPct val="90000"/>
              <a:buFont typeface="Century Gothic" panose="020B0502020202020204" pitchFamily="34" charset="0"/>
              <a:buChar char="–"/>
              <a:defRPr sz="1200"/>
            </a:lvl4pPr>
            <a:lvl5pPr marL="1482725" indent="-222250">
              <a:lnSpc>
                <a:spcPct val="90000"/>
              </a:lnSpc>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3916" y="969264"/>
            <a:ext cx="2881524" cy="457200"/>
          </a:xfrm>
          <a:noFill/>
          <a:ln w="12700">
            <a:noFill/>
          </a:ln>
        </p:spPr>
        <p:txBody>
          <a:bodyPr lIns="91440" tIns="45720" rIns="91440" bIns="4572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305378" y="1517904"/>
            <a:ext cx="2843784" cy="5010912"/>
          </a:xfrm>
          <a:ln w="12700">
            <a:noFill/>
          </a:ln>
        </p:spPr>
        <p:txBody>
          <a:bodyPr tIns="45720" bIns="91440"/>
          <a:lstStyle>
            <a:lvl1pPr marL="227013" indent="-227013">
              <a:lnSpc>
                <a:spcPct val="90000"/>
              </a:lnSpc>
              <a:buFont typeface="Century Gothic" panose="020B0502020202020204" pitchFamily="34" charset="0"/>
              <a:buChar char="•"/>
              <a:defRPr sz="1800"/>
            </a:lvl1pPr>
            <a:lvl2pPr marL="630238" indent="-285750">
              <a:lnSpc>
                <a:spcPct val="90000"/>
              </a:lnSpc>
              <a:buSzPct val="90000"/>
              <a:buFont typeface="Century Gothic" panose="020B0502020202020204" pitchFamily="34" charset="0"/>
              <a:buChar char="–"/>
              <a:defRPr lang="en-US" sz="1600" kern="1200" dirty="0">
                <a:solidFill>
                  <a:schemeClr val="tx1"/>
                </a:solidFill>
                <a:latin typeface="Century Gothic" panose="020B0502020202020204" pitchFamily="34" charset="0"/>
                <a:ea typeface="+mn-ea"/>
                <a:cs typeface="+mn-cs"/>
              </a:defRPr>
            </a:lvl2pPr>
            <a:lvl3pPr marL="973137" indent="-285750">
              <a:lnSpc>
                <a:spcPct val="90000"/>
              </a:lnSpc>
              <a:buFont typeface="Century Gothic" panose="020B0502020202020204" pitchFamily="34" charset="0"/>
              <a:buChar char="•"/>
              <a:defRPr lang="en-US" sz="1400" kern="1200" dirty="0">
                <a:solidFill>
                  <a:schemeClr val="tx1"/>
                </a:solidFill>
                <a:latin typeface="Century Gothic" panose="020B0502020202020204" pitchFamily="34" charset="0"/>
                <a:ea typeface="+mn-ea"/>
                <a:cs typeface="+mn-cs"/>
              </a:defRPr>
            </a:lvl3pPr>
            <a:lvl4pPr>
              <a:lnSpc>
                <a:spcPct val="90000"/>
              </a:lnSpc>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04922" y="969264"/>
            <a:ext cx="2868091" cy="457200"/>
          </a:xfrm>
          <a:noFill/>
          <a:ln w="12700">
            <a:noFill/>
          </a:ln>
        </p:spPr>
        <p:txBody>
          <a:bodyPr lIns="91440" tIns="45720" rIns="91440" bIns="4572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2952" y="1517904"/>
            <a:ext cx="2843784" cy="5010912"/>
          </a:xfrm>
          <a:ln w="12700">
            <a:noFill/>
          </a:ln>
        </p:spPr>
        <p:txBody>
          <a:bodyPr tIns="45720" bIns="91440"/>
          <a:lstStyle>
            <a:lvl1pPr marL="227013" indent="-227013">
              <a:lnSpc>
                <a:spcPct val="90000"/>
              </a:lnSpc>
              <a:buFont typeface="Century Gothic" panose="020B0502020202020204" pitchFamily="34" charset="0"/>
              <a:buChar char="•"/>
              <a:defRPr sz="1800"/>
            </a:lvl1pPr>
            <a:lvl2pPr marL="630238" indent="-285750">
              <a:lnSpc>
                <a:spcPct val="90000"/>
              </a:lnSpc>
              <a:buSzPct val="90000"/>
              <a:buFont typeface="Century Gothic" panose="020B0502020202020204" pitchFamily="34" charset="0"/>
              <a:buChar char="–"/>
              <a:defRPr lang="en-US" sz="1600" kern="1200" dirty="0">
                <a:solidFill>
                  <a:schemeClr val="tx1"/>
                </a:solidFill>
                <a:latin typeface="Century Gothic" panose="020B0502020202020204" pitchFamily="34" charset="0"/>
                <a:ea typeface="+mn-ea"/>
                <a:cs typeface="+mn-cs"/>
              </a:defRPr>
            </a:lvl2pPr>
            <a:lvl3pPr marL="973137" indent="-285750">
              <a:lnSpc>
                <a:spcPct val="90000"/>
              </a:lnSpc>
              <a:buFont typeface="Century Gothic" panose="020B0502020202020204" pitchFamily="34" charset="0"/>
              <a:buChar char="•"/>
              <a:defRPr lang="en-US" sz="1400" kern="1200" dirty="0">
                <a:solidFill>
                  <a:schemeClr val="tx1"/>
                </a:solidFill>
                <a:latin typeface="Century Gothic" panose="020B0502020202020204" pitchFamily="34" charset="0"/>
                <a:ea typeface="+mn-ea"/>
                <a:cs typeface="+mn-cs"/>
              </a:defRPr>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9" y="347472"/>
            <a:ext cx="10332720" cy="457200"/>
          </a:xfrm>
        </p:spPr>
        <p:txBody>
          <a:bodyPr anchor="ctr"/>
          <a:lstStyle>
            <a:lvl1pPr>
              <a:lnSpc>
                <a:spcPct val="90000"/>
              </a:lnSpc>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2498" y="969264"/>
            <a:ext cx="2879502" cy="457200"/>
          </a:xfrm>
          <a:noFill/>
          <a:ln w="12700">
            <a:noFill/>
          </a:ln>
        </p:spPr>
        <p:txBody>
          <a:bodyPr lIns="91440" tIns="45720" rIns="91440" bIns="45720" anchor="ctr"/>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31938" y="1517904"/>
            <a:ext cx="2843784" cy="5010912"/>
          </a:xfrm>
          <a:ln w="12700">
            <a:noFill/>
          </a:ln>
        </p:spPr>
        <p:txBody>
          <a:bodyPr tIns="45720" bIns="91440"/>
          <a:lstStyle>
            <a:lvl1pPr marL="227013" indent="-227013">
              <a:lnSpc>
                <a:spcPct val="90000"/>
              </a:lnSpc>
              <a:buFont typeface="Century Gothic" panose="020B0502020202020204" pitchFamily="34" charset="0"/>
              <a:buChar char="•"/>
              <a:defRPr sz="1800"/>
            </a:lvl1pPr>
            <a:lvl2pPr marL="630238" indent="-285750">
              <a:lnSpc>
                <a:spcPct val="90000"/>
              </a:lnSpc>
              <a:buSzPct val="90000"/>
              <a:buFont typeface="Century Gothic" panose="020B0502020202020204" pitchFamily="34" charset="0"/>
              <a:buChar char="–"/>
              <a:defRPr lang="en-US" sz="1600" kern="1200" dirty="0">
                <a:solidFill>
                  <a:schemeClr val="tx1"/>
                </a:solidFill>
                <a:latin typeface="Century Gothic" panose="020B0502020202020204" pitchFamily="34" charset="0"/>
                <a:ea typeface="+mn-ea"/>
                <a:cs typeface="+mn-cs"/>
              </a:defRPr>
            </a:lvl2pPr>
            <a:lvl3pPr marL="973137" indent="-285750">
              <a:lnSpc>
                <a:spcPct val="90000"/>
              </a:lnSpc>
              <a:buFont typeface="Century Gothic" panose="020B0502020202020204" pitchFamily="34" charset="0"/>
              <a:buChar char="•"/>
              <a:defRPr lang="en-US" sz="1400" kern="1200" dirty="0">
                <a:solidFill>
                  <a:schemeClr val="tx1"/>
                </a:solidFill>
                <a:latin typeface="Century Gothic" panose="020B0502020202020204" pitchFamily="34" charset="0"/>
                <a:ea typeface="+mn-ea"/>
                <a:cs typeface="+mn-cs"/>
              </a:defRPr>
            </a:lvl3pPr>
            <a:lvl4pPr marL="1144588" indent="-173038">
              <a:lnSpc>
                <a:spcPct val="90000"/>
              </a:lnSpc>
              <a:buSzPct val="90000"/>
              <a:buFont typeface="Century Gothic" panose="020B0502020202020204" pitchFamily="34" charset="0"/>
              <a:buChar char="–"/>
              <a:defRPr sz="1200"/>
            </a:lvl4pPr>
            <a:lvl5pPr marL="1482725" indent="-222250">
              <a:lnSpc>
                <a:spcPct val="90000"/>
              </a:lnSpc>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6977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768" y="274320"/>
            <a:ext cx="11430000"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1614" y="1650029"/>
            <a:ext cx="11419468"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91" y="6616607"/>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9" name="Picture 8">
            <a:extLst>
              <a:ext uri="{FF2B5EF4-FFF2-40B4-BE49-F238E27FC236}">
                <a16:creationId xmlns:a16="http://schemas.microsoft.com/office/drawing/2014/main" id="{49AC3F58-DA01-43AC-9BFD-B0FCF242EE72}"/>
              </a:ext>
            </a:extLst>
          </p:cNvPr>
          <p:cNvPicPr>
            <a:picLocks noChangeAspect="1"/>
          </p:cNvPicPr>
          <p:nvPr userDrawn="1"/>
        </p:nvPicPr>
        <p:blipFill>
          <a:blip r:embed="rId16"/>
          <a:stretch>
            <a:fillRect/>
          </a:stretch>
        </p:blipFill>
        <p:spPr>
          <a:xfrm>
            <a:off x="413129" y="6477000"/>
            <a:ext cx="1088136" cy="261860"/>
          </a:xfrm>
          <a:prstGeom prst="rect">
            <a:avLst/>
          </a:prstGeom>
        </p:spPr>
      </p:pic>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725756759"/>
      </p:ext>
    </p:extLst>
  </p:cSld>
  <p:clrMap bg1="lt1" tx1="dk1" bg2="lt2" tx2="dk2" accent1="accent1" accent2="accent2" accent3="accent3" accent4="accent4" accent5="accent5" accent6="accent6" hlink="hlink" folHlink="folHlink"/>
  <p:sldLayoutIdLst>
    <p:sldLayoutId id="2147483671" r:id="rId1"/>
    <p:sldLayoutId id="2147483732" r:id="rId2"/>
    <p:sldLayoutId id="2147483716" r:id="rId3"/>
    <p:sldLayoutId id="2147483736" r:id="rId4"/>
    <p:sldLayoutId id="2147483663" r:id="rId5"/>
    <p:sldLayoutId id="2147483685" r:id="rId6"/>
    <p:sldLayoutId id="2147483750" r:id="rId7"/>
    <p:sldLayoutId id="2147483755" r:id="rId8"/>
    <p:sldLayoutId id="2147483754" r:id="rId9"/>
    <p:sldLayoutId id="2147483667" r:id="rId10"/>
    <p:sldLayoutId id="2147483725" r:id="rId11"/>
    <p:sldLayoutId id="2147483756" r:id="rId12"/>
    <p:sldLayoutId id="2147483678" r:id="rId13"/>
    <p:sldLayoutId id="2147483761" r:id="rId14"/>
  </p:sldLayoutIdLst>
  <p:txStyles>
    <p:titleStyle>
      <a:lvl1pPr algn="l" rtl="0" eaLnBrk="1" fontAlgn="base" hangingPunct="1">
        <a:lnSpc>
          <a:spcPct val="90000"/>
        </a:lnSpc>
        <a:spcBef>
          <a:spcPct val="0"/>
        </a:spcBef>
        <a:spcAft>
          <a:spcPct val="0"/>
        </a:spcAft>
        <a:defRPr sz="3200"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8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116D-6845-8044-9A87-1FA220AE2ADF}"/>
              </a:ext>
            </a:extLst>
          </p:cNvPr>
          <p:cNvSpPr>
            <a:spLocks noGrp="1"/>
          </p:cNvSpPr>
          <p:nvPr>
            <p:ph type="title"/>
          </p:nvPr>
        </p:nvSpPr>
        <p:spPr>
          <a:xfrm>
            <a:off x="429767" y="274320"/>
            <a:ext cx="11430000" cy="547842"/>
          </a:xfrm>
        </p:spPr>
        <p:txBody>
          <a:bodyPr/>
          <a:lstStyle/>
          <a:p>
            <a:r>
              <a:rPr lang="en-US" b="1" dirty="0">
                <a:latin typeface="Avenir Next" panose="020B0503020202020204" pitchFamily="34" charset="0"/>
              </a:rPr>
              <a:t>Chad A. Steed ∙ CDA Group ∙ </a:t>
            </a:r>
            <a:r>
              <a:rPr lang="en-US" b="1" dirty="0" err="1">
                <a:latin typeface="Avenir Next" panose="020B0503020202020204" pitchFamily="34" charset="0"/>
              </a:rPr>
              <a:t>steedca@ornl.gov</a:t>
            </a:r>
            <a:endParaRPr lang="en-US" b="1" dirty="0">
              <a:latin typeface="Avenir Next" panose="020B0503020202020204" pitchFamily="34" charset="0"/>
            </a:endParaRPr>
          </a:p>
        </p:txBody>
      </p:sp>
      <p:sp>
        <p:nvSpPr>
          <p:cNvPr id="3" name="Content Placeholder 2">
            <a:extLst>
              <a:ext uri="{FF2B5EF4-FFF2-40B4-BE49-F238E27FC236}">
                <a16:creationId xmlns:a16="http://schemas.microsoft.com/office/drawing/2014/main" id="{ABC9C08F-58FB-BA48-9558-566D7E75D062}"/>
              </a:ext>
            </a:extLst>
          </p:cNvPr>
          <p:cNvSpPr>
            <a:spLocks noGrp="1"/>
          </p:cNvSpPr>
          <p:nvPr>
            <p:ph idx="1"/>
          </p:nvPr>
        </p:nvSpPr>
        <p:spPr>
          <a:xfrm>
            <a:off x="459931" y="940154"/>
            <a:ext cx="11399835" cy="3116458"/>
          </a:xfrm>
        </p:spPr>
        <p:txBody>
          <a:bodyPr>
            <a:normAutofit fontScale="62500" lnSpcReduction="20000"/>
          </a:bodyPr>
          <a:lstStyle/>
          <a:p>
            <a:pPr>
              <a:lnSpc>
                <a:spcPct val="120000"/>
              </a:lnSpc>
            </a:pPr>
            <a:r>
              <a:rPr lang="en-US" b="1" dirty="0"/>
              <a:t>Research Focus: </a:t>
            </a:r>
            <a:r>
              <a:rPr lang="en-US" dirty="0"/>
              <a:t>Improve human capacity to explore large and complex data by integrating data visualization and automated analytical algorithms</a:t>
            </a:r>
          </a:p>
          <a:p>
            <a:pPr lvl="1">
              <a:lnSpc>
                <a:spcPct val="120000"/>
              </a:lnSpc>
            </a:pPr>
            <a:r>
              <a:rPr lang="en-US" dirty="0"/>
              <a:t>Preserves human ingenuity in scientific analysis while leveraging computational guidance</a:t>
            </a:r>
          </a:p>
          <a:p>
            <a:pPr lvl="1">
              <a:lnSpc>
                <a:spcPct val="120000"/>
              </a:lnSpc>
            </a:pPr>
            <a:r>
              <a:rPr lang="en-US" dirty="0"/>
              <a:t>Increases scale and depth of data exploration, which increases probability of new discoveries in key domains</a:t>
            </a:r>
          </a:p>
          <a:p>
            <a:pPr>
              <a:lnSpc>
                <a:spcPct val="120000"/>
              </a:lnSpc>
            </a:pPr>
            <a:r>
              <a:rPr lang="en-US" b="1" dirty="0"/>
              <a:t>Interdisciplinary Collaborations/Applications:</a:t>
            </a:r>
            <a:r>
              <a:rPr lang="en-US" dirty="0"/>
              <a:t> Materials science, climate science, additive manufacturing, cyber security, cyber physical systems, health care, and national security</a:t>
            </a:r>
          </a:p>
          <a:p>
            <a:pPr>
              <a:lnSpc>
                <a:spcPct val="120000"/>
              </a:lnSpc>
            </a:pPr>
            <a:r>
              <a:rPr lang="en-US" b="1" dirty="0"/>
              <a:t>Practical Results: </a:t>
            </a:r>
            <a:r>
              <a:rPr lang="en-US" dirty="0"/>
              <a:t>Open source systems (</a:t>
            </a:r>
            <a:r>
              <a:rPr lang="en-US" dirty="0" err="1"/>
              <a:t>CrossVis</a:t>
            </a:r>
            <a:r>
              <a:rPr lang="en-US" dirty="0"/>
              <a:t>, EDEN, Falcon), patented systems (Matisse, MDX), long-standing collaborations, publication and commercialization awards, R&amp;D 100 award</a:t>
            </a:r>
          </a:p>
        </p:txBody>
      </p:sp>
      <p:pic>
        <p:nvPicPr>
          <p:cNvPr id="5" name="Picture 4">
            <a:extLst>
              <a:ext uri="{FF2B5EF4-FFF2-40B4-BE49-F238E27FC236}">
                <a16:creationId xmlns:a16="http://schemas.microsoft.com/office/drawing/2014/main" id="{BE450975-7C1F-7444-AFE0-5670AAF1BBAA}"/>
              </a:ext>
            </a:extLst>
          </p:cNvPr>
          <p:cNvPicPr>
            <a:picLocks noChangeAspect="1"/>
          </p:cNvPicPr>
          <p:nvPr/>
        </p:nvPicPr>
        <p:blipFill>
          <a:blip r:embed="rId3"/>
          <a:stretch>
            <a:fillRect/>
          </a:stretch>
        </p:blipFill>
        <p:spPr>
          <a:xfrm>
            <a:off x="1741491" y="3891977"/>
            <a:ext cx="4354509" cy="2682309"/>
          </a:xfrm>
          <a:prstGeom prst="rect">
            <a:avLst/>
          </a:prstGeom>
        </p:spPr>
      </p:pic>
      <p:pic>
        <p:nvPicPr>
          <p:cNvPr id="6" name="Picture 5">
            <a:extLst>
              <a:ext uri="{FF2B5EF4-FFF2-40B4-BE49-F238E27FC236}">
                <a16:creationId xmlns:a16="http://schemas.microsoft.com/office/drawing/2014/main" id="{F2243494-A45F-5647-947D-B6AA65D84560}"/>
              </a:ext>
            </a:extLst>
          </p:cNvPr>
          <p:cNvPicPr>
            <a:picLocks noChangeAspect="1"/>
          </p:cNvPicPr>
          <p:nvPr/>
        </p:nvPicPr>
        <p:blipFill>
          <a:blip r:embed="rId4"/>
          <a:stretch>
            <a:fillRect/>
          </a:stretch>
        </p:blipFill>
        <p:spPr>
          <a:xfrm>
            <a:off x="6916089" y="3989790"/>
            <a:ext cx="3730026" cy="248668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541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116D-6845-8044-9A87-1FA220AE2ADF}"/>
              </a:ext>
            </a:extLst>
          </p:cNvPr>
          <p:cNvSpPr>
            <a:spLocks noGrp="1"/>
          </p:cNvSpPr>
          <p:nvPr>
            <p:ph type="title"/>
          </p:nvPr>
        </p:nvSpPr>
        <p:spPr>
          <a:xfrm>
            <a:off x="429767" y="274320"/>
            <a:ext cx="11430000" cy="546496"/>
          </a:xfrm>
        </p:spPr>
        <p:txBody>
          <a:bodyPr/>
          <a:lstStyle/>
          <a:p>
            <a:r>
              <a:rPr lang="en-US" b="1" dirty="0">
                <a:latin typeface="Avenir Next" panose="020B0503020202020204" pitchFamily="34" charset="0"/>
              </a:rPr>
              <a:t>Chad A. Steed ∙ CDA Group ∙ </a:t>
            </a:r>
            <a:r>
              <a:rPr lang="en-US" b="1" dirty="0" err="1">
                <a:latin typeface="Avenir Next" panose="020B0503020202020204" pitchFamily="34" charset="0"/>
              </a:rPr>
              <a:t>steedca@ornl.gov</a:t>
            </a:r>
            <a:endParaRPr lang="en-US" dirty="0"/>
          </a:p>
        </p:txBody>
      </p:sp>
      <p:sp>
        <p:nvSpPr>
          <p:cNvPr id="3" name="Content Placeholder 2">
            <a:extLst>
              <a:ext uri="{FF2B5EF4-FFF2-40B4-BE49-F238E27FC236}">
                <a16:creationId xmlns:a16="http://schemas.microsoft.com/office/drawing/2014/main" id="{ABC9C08F-58FB-BA48-9558-566D7E75D062}"/>
              </a:ext>
            </a:extLst>
          </p:cNvPr>
          <p:cNvSpPr>
            <a:spLocks noGrp="1"/>
          </p:cNvSpPr>
          <p:nvPr>
            <p:ph idx="1"/>
          </p:nvPr>
        </p:nvSpPr>
        <p:spPr>
          <a:xfrm>
            <a:off x="459931" y="940153"/>
            <a:ext cx="8430858" cy="5558617"/>
          </a:xfrm>
        </p:spPr>
        <p:txBody>
          <a:bodyPr>
            <a:normAutofit fontScale="77500" lnSpcReduction="20000"/>
          </a:bodyPr>
          <a:lstStyle/>
          <a:p>
            <a:pPr>
              <a:lnSpc>
                <a:spcPct val="120000"/>
              </a:lnSpc>
            </a:pPr>
            <a:r>
              <a:rPr lang="en-US" b="1" dirty="0"/>
              <a:t>Recent Scientific Data Analysis Projects</a:t>
            </a:r>
          </a:p>
          <a:p>
            <a:pPr lvl="1">
              <a:lnSpc>
                <a:spcPct val="120000"/>
              </a:lnSpc>
            </a:pPr>
            <a:r>
              <a:rPr lang="en-US" u="sng" dirty="0" err="1"/>
              <a:t>SciDAC</a:t>
            </a:r>
            <a:r>
              <a:rPr lang="en-US" u="sng" dirty="0"/>
              <a:t> RAPIDS</a:t>
            </a:r>
            <a:r>
              <a:rPr lang="en-US" dirty="0"/>
              <a:t>: Visual analytics to materials and climate science</a:t>
            </a:r>
          </a:p>
          <a:p>
            <a:pPr lvl="1">
              <a:lnSpc>
                <a:spcPct val="120000"/>
              </a:lnSpc>
            </a:pPr>
            <a:r>
              <a:rPr lang="en-US" u="sng" dirty="0"/>
              <a:t>BER Climate Simulation</a:t>
            </a:r>
            <a:r>
              <a:rPr lang="en-US" dirty="0"/>
              <a:t>: Visual analysis of large scale, multidimensional data sets from Earth system models</a:t>
            </a:r>
          </a:p>
          <a:p>
            <a:pPr lvl="1">
              <a:lnSpc>
                <a:spcPct val="120000"/>
              </a:lnSpc>
            </a:pPr>
            <a:r>
              <a:rPr lang="en-US" u="sng" dirty="0"/>
              <a:t>Materials Science</a:t>
            </a:r>
            <a:r>
              <a:rPr lang="en-US" dirty="0"/>
              <a:t>: Applications of visual analytics and new VR/AR approaches for Explainable AI and general scientific data exploration</a:t>
            </a:r>
          </a:p>
          <a:p>
            <a:pPr>
              <a:lnSpc>
                <a:spcPct val="120000"/>
              </a:lnSpc>
            </a:pPr>
            <a:r>
              <a:rPr lang="en-US" b="1" dirty="0"/>
              <a:t>Recent National Security Projects</a:t>
            </a:r>
          </a:p>
          <a:p>
            <a:pPr lvl="1">
              <a:lnSpc>
                <a:spcPct val="120000"/>
              </a:lnSpc>
            </a:pPr>
            <a:r>
              <a:rPr lang="en-US" u="sng" dirty="0"/>
              <a:t>Cyber Security</a:t>
            </a:r>
            <a:r>
              <a:rPr lang="en-US" dirty="0"/>
              <a:t>: Find and explore anomalies in computer network traffic</a:t>
            </a:r>
          </a:p>
          <a:p>
            <a:pPr lvl="1">
              <a:lnSpc>
                <a:spcPct val="120000"/>
              </a:lnSpc>
            </a:pPr>
            <a:r>
              <a:rPr lang="en-US" u="sng" dirty="0"/>
              <a:t>Cyber Physical</a:t>
            </a:r>
            <a:r>
              <a:rPr lang="en-US" dirty="0"/>
              <a:t>: Explore sensor data streams to improve resiliency in critical systems (e.g., power grid, user facilities, manufacturing)</a:t>
            </a:r>
          </a:p>
          <a:p>
            <a:pPr lvl="1">
              <a:lnSpc>
                <a:spcPct val="120000"/>
              </a:lnSpc>
            </a:pPr>
            <a:r>
              <a:rPr lang="en-US" u="sng" dirty="0"/>
              <a:t>Nuclear Nonproliferation</a:t>
            </a:r>
            <a:r>
              <a:rPr lang="en-US" dirty="0"/>
              <a:t>: Analyze the performance of radiation detection systems</a:t>
            </a:r>
          </a:p>
          <a:p>
            <a:pPr>
              <a:lnSpc>
                <a:spcPct val="120000"/>
              </a:lnSpc>
            </a:pPr>
            <a:endParaRPr lang="en-US" dirty="0"/>
          </a:p>
        </p:txBody>
      </p:sp>
      <p:pic>
        <p:nvPicPr>
          <p:cNvPr id="4" name="Picture 3">
            <a:extLst>
              <a:ext uri="{FF2B5EF4-FFF2-40B4-BE49-F238E27FC236}">
                <a16:creationId xmlns:a16="http://schemas.microsoft.com/office/drawing/2014/main" id="{C5EA5CB1-C75A-5849-8C23-E51A14091421}"/>
              </a:ext>
            </a:extLst>
          </p:cNvPr>
          <p:cNvPicPr>
            <a:picLocks noChangeAspect="1"/>
          </p:cNvPicPr>
          <p:nvPr/>
        </p:nvPicPr>
        <p:blipFill rotWithShape="1">
          <a:blip r:embed="rId3">
            <a:extLst>
              <a:ext uri="{28A0092B-C50C-407E-A947-70E740481C1C}">
                <a14:useLocalDpi xmlns:a14="http://schemas.microsoft.com/office/drawing/2010/main" val="0"/>
              </a:ext>
            </a:extLst>
          </a:blip>
          <a:srcRect l="1497" t="795"/>
          <a:stretch/>
        </p:blipFill>
        <p:spPr>
          <a:xfrm>
            <a:off x="9017974" y="1039903"/>
            <a:ext cx="2968978" cy="1993440"/>
          </a:xfrm>
          <a:prstGeom prst="rect">
            <a:avLst/>
          </a:prstGeom>
          <a:effectLst>
            <a:outerShdw blurRad="50800" dist="38100" dir="5400000" algn="t" rotWithShape="0">
              <a:prstClr val="black">
                <a:alpha val="40000"/>
              </a:prstClr>
            </a:outerShdw>
          </a:effectLst>
        </p:spPr>
      </p:pic>
      <p:pic>
        <p:nvPicPr>
          <p:cNvPr id="5" name="Picture 4">
            <a:extLst>
              <a:ext uri="{FF2B5EF4-FFF2-40B4-BE49-F238E27FC236}">
                <a16:creationId xmlns:a16="http://schemas.microsoft.com/office/drawing/2014/main" id="{2197B1EF-C9FD-854C-9549-188EB2008F78}"/>
              </a:ext>
            </a:extLst>
          </p:cNvPr>
          <p:cNvPicPr>
            <a:picLocks noChangeAspect="1"/>
          </p:cNvPicPr>
          <p:nvPr/>
        </p:nvPicPr>
        <p:blipFill rotWithShape="1">
          <a:blip r:embed="rId4">
            <a:extLst>
              <a:ext uri="{28A0092B-C50C-407E-A947-70E740481C1C}">
                <a14:useLocalDpi xmlns:a14="http://schemas.microsoft.com/office/drawing/2010/main" val="0"/>
              </a:ext>
            </a:extLst>
          </a:blip>
          <a:srcRect l="238" t="7706" r="3176" b="15868"/>
          <a:stretch/>
        </p:blipFill>
        <p:spPr>
          <a:xfrm>
            <a:off x="8890789" y="5014973"/>
            <a:ext cx="3096163" cy="1176763"/>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F7F1E714-8AC2-0C48-B081-1D1830A958B3}"/>
              </a:ext>
            </a:extLst>
          </p:cNvPr>
          <p:cNvPicPr>
            <a:picLocks noChangeAspect="1"/>
          </p:cNvPicPr>
          <p:nvPr/>
        </p:nvPicPr>
        <p:blipFill>
          <a:blip r:embed="rId5"/>
          <a:stretch>
            <a:fillRect/>
          </a:stretch>
        </p:blipFill>
        <p:spPr>
          <a:xfrm>
            <a:off x="8571939" y="3160526"/>
            <a:ext cx="3415013" cy="169401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64442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116D-6845-8044-9A87-1FA220AE2ADF}"/>
              </a:ext>
            </a:extLst>
          </p:cNvPr>
          <p:cNvSpPr>
            <a:spLocks noGrp="1"/>
          </p:cNvSpPr>
          <p:nvPr>
            <p:ph type="title"/>
          </p:nvPr>
        </p:nvSpPr>
        <p:spPr>
          <a:xfrm>
            <a:off x="429767" y="274320"/>
            <a:ext cx="11430000" cy="535531"/>
          </a:xfrm>
        </p:spPr>
        <p:txBody>
          <a:bodyPr/>
          <a:lstStyle/>
          <a:p>
            <a:r>
              <a:rPr lang="en-US" b="1" dirty="0" err="1">
                <a:solidFill>
                  <a:srgbClr val="125529"/>
                </a:solidFill>
              </a:rPr>
              <a:t>CrossVis</a:t>
            </a:r>
            <a:r>
              <a:rPr lang="en-US" b="1" dirty="0">
                <a:solidFill>
                  <a:srgbClr val="125529"/>
                </a:solidFill>
              </a:rPr>
              <a:t>: Guided Exploratory Data Analysis</a:t>
            </a:r>
            <a:endParaRPr lang="en-US" dirty="0"/>
          </a:p>
        </p:txBody>
      </p:sp>
      <p:sp>
        <p:nvSpPr>
          <p:cNvPr id="3" name="Content Placeholder 2">
            <a:extLst>
              <a:ext uri="{FF2B5EF4-FFF2-40B4-BE49-F238E27FC236}">
                <a16:creationId xmlns:a16="http://schemas.microsoft.com/office/drawing/2014/main" id="{ABC9C08F-58FB-BA48-9558-566D7E75D062}"/>
              </a:ext>
            </a:extLst>
          </p:cNvPr>
          <p:cNvSpPr>
            <a:spLocks noGrp="1"/>
          </p:cNvSpPr>
          <p:nvPr>
            <p:ph idx="1"/>
          </p:nvPr>
        </p:nvSpPr>
        <p:spPr>
          <a:xfrm>
            <a:off x="459930" y="940153"/>
            <a:ext cx="6900240" cy="5558617"/>
          </a:xfrm>
        </p:spPr>
        <p:txBody>
          <a:bodyPr>
            <a:normAutofit fontScale="55000" lnSpcReduction="20000"/>
          </a:bodyPr>
          <a:lstStyle/>
          <a:p>
            <a:pPr marL="0" indent="0">
              <a:spcBef>
                <a:spcPts val="600"/>
              </a:spcBef>
              <a:buNone/>
            </a:pPr>
            <a:r>
              <a:rPr lang="en-US" b="1" dirty="0"/>
              <a:t>Scientific Achievement</a:t>
            </a:r>
          </a:p>
          <a:p>
            <a:pPr marL="0" indent="0">
              <a:spcBef>
                <a:spcPts val="600"/>
              </a:spcBef>
              <a:buNone/>
            </a:pPr>
            <a:r>
              <a:rPr lang="en-US" dirty="0">
                <a:solidFill>
                  <a:srgbClr val="000000"/>
                </a:solidFill>
              </a:rPr>
              <a:t>CrossVis enables flexible exploration and comprehensive understanding of large, heterogeneous, and multivariate data by integrating interactive visualizations and statistical analytics.</a:t>
            </a:r>
          </a:p>
          <a:p>
            <a:pPr marL="0" indent="0">
              <a:spcBef>
                <a:spcPts val="600"/>
              </a:spcBef>
              <a:buNone/>
            </a:pPr>
            <a:endParaRPr lang="en-US" dirty="0"/>
          </a:p>
          <a:p>
            <a:pPr marL="0" indent="0">
              <a:spcBef>
                <a:spcPts val="600"/>
              </a:spcBef>
              <a:buNone/>
            </a:pPr>
            <a:r>
              <a:rPr lang="en-US" b="1" dirty="0"/>
              <a:t>Significance and Impact</a:t>
            </a:r>
          </a:p>
          <a:p>
            <a:pPr marL="0" indent="0">
              <a:spcBef>
                <a:spcPts val="600"/>
              </a:spcBef>
              <a:buNone/>
            </a:pPr>
            <a:r>
              <a:rPr lang="en-US" dirty="0">
                <a:solidFill>
                  <a:srgbClr val="000000"/>
                </a:solidFill>
              </a:rPr>
              <a:t>CrossVis helped materials scientists at ORNL CNMS understand and improve a neural network classification process for microscopic imagery with genetic engineering applications. </a:t>
            </a:r>
          </a:p>
          <a:p>
            <a:pPr marL="0" indent="0">
              <a:spcBef>
                <a:spcPts val="600"/>
              </a:spcBef>
              <a:buNone/>
            </a:pPr>
            <a:r>
              <a:rPr lang="en-US" dirty="0">
                <a:solidFill>
                  <a:srgbClr val="000000"/>
                </a:solidFill>
              </a:rPr>
              <a:t>CrossVis allowed ORNL BER climate scientists to consider more variables from large scale, land model parameter sensitivity analyses and ultimately improve DOE model accuracy.</a:t>
            </a:r>
          </a:p>
          <a:p>
            <a:pPr marL="0" indent="0">
              <a:spcBef>
                <a:spcPts val="600"/>
              </a:spcBef>
              <a:buNone/>
            </a:pPr>
            <a:endParaRPr lang="en-US" dirty="0">
              <a:solidFill>
                <a:srgbClr val="000000"/>
              </a:solidFill>
            </a:endParaRPr>
          </a:p>
          <a:p>
            <a:pPr marL="0" indent="0">
              <a:spcBef>
                <a:spcPts val="600"/>
              </a:spcBef>
              <a:buNone/>
            </a:pPr>
            <a:r>
              <a:rPr lang="en-US" b="1" dirty="0"/>
              <a:t>Research Details</a:t>
            </a:r>
          </a:p>
          <a:p>
            <a:pPr>
              <a:spcBef>
                <a:spcPts val="600"/>
              </a:spcBef>
            </a:pPr>
            <a:r>
              <a:rPr lang="en-US" dirty="0" err="1"/>
              <a:t>CrossVis</a:t>
            </a:r>
            <a:r>
              <a:rPr lang="en-US" dirty="0"/>
              <a:t> implements theoretical information foraging concepts, whereby information dynamically derived from statistical analytics are used to augment interactive data visualizations making key patterns visually salient.</a:t>
            </a:r>
          </a:p>
          <a:p>
            <a:pPr>
              <a:spcBef>
                <a:spcPts val="600"/>
              </a:spcBef>
            </a:pPr>
            <a:r>
              <a:rPr lang="en-US" dirty="0" err="1"/>
              <a:t>CrossVis</a:t>
            </a:r>
            <a:r>
              <a:rPr lang="en-US" dirty="0"/>
              <a:t> provides an advanced multivariate visual analytics framework supporting heterogenous data types (e.g., images, temporal, categorical), progressive high-performance rendering, and a scalable data model.</a:t>
            </a:r>
          </a:p>
          <a:p>
            <a:pPr>
              <a:spcBef>
                <a:spcPts val="600"/>
              </a:spcBef>
            </a:pPr>
            <a:r>
              <a:rPr lang="en-US" dirty="0"/>
              <a:t>Design requirements stem from over a decade of experience collaborating with scientists from a variety of domains.</a:t>
            </a:r>
            <a:endParaRPr lang="en-US" sz="3600" dirty="0"/>
          </a:p>
        </p:txBody>
      </p:sp>
      <p:sp>
        <p:nvSpPr>
          <p:cNvPr id="4" name="TextBox 3">
            <a:extLst>
              <a:ext uri="{FF2B5EF4-FFF2-40B4-BE49-F238E27FC236}">
                <a16:creationId xmlns:a16="http://schemas.microsoft.com/office/drawing/2014/main" id="{E1C9ED36-902E-1D4F-A0C6-30B578DEA765}"/>
              </a:ext>
            </a:extLst>
          </p:cNvPr>
          <p:cNvSpPr txBox="1"/>
          <p:nvPr/>
        </p:nvSpPr>
        <p:spPr>
          <a:xfrm>
            <a:off x="7416824" y="4714935"/>
            <a:ext cx="4395654" cy="1815882"/>
          </a:xfrm>
          <a:prstGeom prst="rect">
            <a:avLst/>
          </a:prstGeom>
          <a:noFill/>
        </p:spPr>
        <p:txBody>
          <a:bodyPr wrap="square" rtlCol="0">
            <a:spAutoFit/>
          </a:bodyPr>
          <a:lstStyle/>
          <a:p>
            <a:r>
              <a:rPr lang="en-US" sz="1400" i="1" dirty="0" err="1">
                <a:latin typeface="+mn-lt"/>
              </a:rPr>
              <a:t>CrossVis</a:t>
            </a:r>
            <a:r>
              <a:rPr lang="en-US" sz="1400" i="1" dirty="0">
                <a:latin typeface="+mn-lt"/>
              </a:rPr>
              <a:t> is a visual analytics tool that integrates statistical analytics and an extended version of parallel coordinates to allow flexible exploratory of large and heterogenous multivariate data.  In addition to climate and materials science, </a:t>
            </a:r>
            <a:r>
              <a:rPr lang="en-US" sz="1400" i="1" dirty="0" err="1">
                <a:latin typeface="+mn-lt"/>
              </a:rPr>
              <a:t>CrossVis</a:t>
            </a:r>
            <a:r>
              <a:rPr lang="en-US" sz="1400" i="1" dirty="0">
                <a:latin typeface="+mn-lt"/>
              </a:rPr>
              <a:t> has been applied to cyber security, manufacturing, power grid, and system performance projects.</a:t>
            </a:r>
          </a:p>
        </p:txBody>
      </p:sp>
      <p:sp>
        <p:nvSpPr>
          <p:cNvPr id="5" name="Rounded Rectangle 4">
            <a:extLst>
              <a:ext uri="{FF2B5EF4-FFF2-40B4-BE49-F238E27FC236}">
                <a16:creationId xmlns:a16="http://schemas.microsoft.com/office/drawing/2014/main" id="{19B3AFA3-6275-3F46-A786-E424D18B29CC}"/>
              </a:ext>
            </a:extLst>
          </p:cNvPr>
          <p:cNvSpPr/>
          <p:nvPr/>
        </p:nvSpPr>
        <p:spPr>
          <a:xfrm>
            <a:off x="7360169" y="895183"/>
            <a:ext cx="4499597" cy="5635634"/>
          </a:xfrm>
          <a:prstGeom prst="roundRect">
            <a:avLst>
              <a:gd name="adj" fmla="val 205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56410F-6A53-8644-97CB-50A1716B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4793" y="999361"/>
            <a:ext cx="4068744" cy="1767283"/>
          </a:xfrm>
          <a:prstGeom prst="rect">
            <a:avLst/>
          </a:prstGeom>
        </p:spPr>
      </p:pic>
      <p:pic>
        <p:nvPicPr>
          <p:cNvPr id="7" name="Picture 6">
            <a:extLst>
              <a:ext uri="{FF2B5EF4-FFF2-40B4-BE49-F238E27FC236}">
                <a16:creationId xmlns:a16="http://schemas.microsoft.com/office/drawing/2014/main" id="{B9B3D84A-7956-0A4B-A2E2-568CC1CF9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824" y="3212793"/>
            <a:ext cx="4395654" cy="1044438"/>
          </a:xfrm>
          <a:prstGeom prst="rect">
            <a:avLst/>
          </a:prstGeom>
        </p:spPr>
      </p:pic>
      <p:sp>
        <p:nvSpPr>
          <p:cNvPr id="8" name="TextBox 7">
            <a:extLst>
              <a:ext uri="{FF2B5EF4-FFF2-40B4-BE49-F238E27FC236}">
                <a16:creationId xmlns:a16="http://schemas.microsoft.com/office/drawing/2014/main" id="{C841AF6A-3D07-AA4B-BE71-D2077C091455}"/>
              </a:ext>
            </a:extLst>
          </p:cNvPr>
          <p:cNvSpPr txBox="1"/>
          <p:nvPr/>
        </p:nvSpPr>
        <p:spPr>
          <a:xfrm>
            <a:off x="7704124" y="2796624"/>
            <a:ext cx="3810082" cy="307777"/>
          </a:xfrm>
          <a:prstGeom prst="rect">
            <a:avLst/>
          </a:prstGeom>
          <a:noFill/>
        </p:spPr>
        <p:txBody>
          <a:bodyPr wrap="none" rtlCol="0">
            <a:spAutoFit/>
          </a:bodyPr>
          <a:lstStyle/>
          <a:p>
            <a:pPr algn="ctr"/>
            <a:r>
              <a:rPr lang="en-US" sz="1400" b="1" dirty="0"/>
              <a:t>Exploration of Historical Hurricane Observations</a:t>
            </a:r>
          </a:p>
        </p:txBody>
      </p:sp>
      <p:sp>
        <p:nvSpPr>
          <p:cNvPr id="9" name="TextBox 8">
            <a:extLst>
              <a:ext uri="{FF2B5EF4-FFF2-40B4-BE49-F238E27FC236}">
                <a16:creationId xmlns:a16="http://schemas.microsoft.com/office/drawing/2014/main" id="{0D9A7916-834C-A945-B8D0-65C8AAA60D36}"/>
              </a:ext>
            </a:extLst>
          </p:cNvPr>
          <p:cNvSpPr txBox="1"/>
          <p:nvPr/>
        </p:nvSpPr>
        <p:spPr>
          <a:xfrm>
            <a:off x="7661452" y="4291226"/>
            <a:ext cx="3895425" cy="307777"/>
          </a:xfrm>
          <a:prstGeom prst="rect">
            <a:avLst/>
          </a:prstGeom>
          <a:noFill/>
        </p:spPr>
        <p:txBody>
          <a:bodyPr wrap="none" rtlCol="0">
            <a:spAutoFit/>
          </a:bodyPr>
          <a:lstStyle/>
          <a:p>
            <a:pPr algn="ctr"/>
            <a:r>
              <a:rPr lang="en-US" sz="1400" b="1" dirty="0"/>
              <a:t>Analyze Neural Networks for Microscopic Imagery</a:t>
            </a:r>
          </a:p>
        </p:txBody>
      </p:sp>
      <p:sp>
        <p:nvSpPr>
          <p:cNvPr id="10" name="TextBox 9">
            <a:extLst>
              <a:ext uri="{FF2B5EF4-FFF2-40B4-BE49-F238E27FC236}">
                <a16:creationId xmlns:a16="http://schemas.microsoft.com/office/drawing/2014/main" id="{946C9A60-B224-7843-B00E-D8B4E6AEE70A}"/>
              </a:ext>
            </a:extLst>
          </p:cNvPr>
          <p:cNvSpPr txBox="1"/>
          <p:nvPr/>
        </p:nvSpPr>
        <p:spPr>
          <a:xfrm>
            <a:off x="459930" y="5954876"/>
            <a:ext cx="6556285" cy="424732"/>
          </a:xfrm>
          <a:prstGeom prst="rect">
            <a:avLst/>
          </a:prstGeom>
          <a:noFill/>
        </p:spPr>
        <p:txBody>
          <a:bodyPr wrap="square" rtlCol="0">
            <a:spAutoFit/>
          </a:bodyPr>
          <a:lstStyle/>
          <a:p>
            <a:pPr>
              <a:lnSpc>
                <a:spcPct val="90000"/>
              </a:lnSpc>
            </a:pPr>
            <a:r>
              <a:rPr lang="en-US" sz="1200" b="1" dirty="0"/>
              <a:t>Citation</a:t>
            </a:r>
            <a:r>
              <a:rPr lang="en-US" sz="1200" dirty="0"/>
              <a:t>: A. </a:t>
            </a:r>
            <a:r>
              <a:rPr lang="en-US" sz="1200" dirty="0" err="1"/>
              <a:t>Trofimov</a:t>
            </a:r>
            <a:r>
              <a:rPr lang="en-US" sz="1200" dirty="0"/>
              <a:t>, … </a:t>
            </a:r>
            <a:r>
              <a:rPr lang="en-US" sz="1200" b="1" dirty="0"/>
              <a:t>C. Steed.</a:t>
            </a:r>
            <a:r>
              <a:rPr lang="en-US" sz="1200" dirty="0"/>
              <a:t> “Deep Data Analytics for Genetic Engineering of Diatoms Linking Genotype to Phenotype via Machine Learning”, </a:t>
            </a:r>
            <a:r>
              <a:rPr lang="en-US" sz="1200" i="1" dirty="0" err="1"/>
              <a:t>npj</a:t>
            </a:r>
            <a:r>
              <a:rPr lang="en-US" sz="1200" i="1" dirty="0"/>
              <a:t> Computational Materials</a:t>
            </a:r>
            <a:r>
              <a:rPr lang="en-US" sz="1200" dirty="0"/>
              <a:t>, 2019.</a:t>
            </a:r>
          </a:p>
        </p:txBody>
      </p:sp>
    </p:spTree>
    <p:extLst>
      <p:ext uri="{BB962C8B-B14F-4D97-AF65-F5344CB8AC3E}">
        <p14:creationId xmlns:p14="http://schemas.microsoft.com/office/powerpoint/2010/main" val="4120628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116D-6845-8044-9A87-1FA220AE2ADF}"/>
              </a:ext>
            </a:extLst>
          </p:cNvPr>
          <p:cNvSpPr>
            <a:spLocks noGrp="1"/>
          </p:cNvSpPr>
          <p:nvPr>
            <p:ph type="title"/>
          </p:nvPr>
        </p:nvSpPr>
        <p:spPr>
          <a:xfrm>
            <a:off x="429767" y="274320"/>
            <a:ext cx="11430000" cy="978729"/>
          </a:xfrm>
        </p:spPr>
        <p:txBody>
          <a:bodyPr/>
          <a:lstStyle/>
          <a:p>
            <a:r>
              <a:rPr lang="en-US" b="1" dirty="0">
                <a:solidFill>
                  <a:srgbClr val="125529"/>
                </a:solidFill>
              </a:rPr>
              <a:t>Falcon: Visual Analysis of Large, Irregularly Sampled, Multivariate Time Series Data for Additive Manufacturing</a:t>
            </a:r>
            <a:endParaRPr lang="en-US" dirty="0"/>
          </a:p>
        </p:txBody>
      </p:sp>
      <p:sp>
        <p:nvSpPr>
          <p:cNvPr id="3" name="Content Placeholder 2">
            <a:extLst>
              <a:ext uri="{FF2B5EF4-FFF2-40B4-BE49-F238E27FC236}">
                <a16:creationId xmlns:a16="http://schemas.microsoft.com/office/drawing/2014/main" id="{ABC9C08F-58FB-BA48-9558-566D7E75D062}"/>
              </a:ext>
            </a:extLst>
          </p:cNvPr>
          <p:cNvSpPr>
            <a:spLocks noGrp="1"/>
          </p:cNvSpPr>
          <p:nvPr>
            <p:ph idx="1"/>
          </p:nvPr>
        </p:nvSpPr>
        <p:spPr>
          <a:xfrm>
            <a:off x="459930" y="1253050"/>
            <a:ext cx="5778217" cy="4709768"/>
          </a:xfrm>
        </p:spPr>
        <p:txBody>
          <a:bodyPr>
            <a:normAutofit fontScale="62500" lnSpcReduction="20000"/>
          </a:bodyPr>
          <a:lstStyle/>
          <a:p>
            <a:r>
              <a:rPr lang="en-US" dirty="0"/>
              <a:t>A new visual analytics system for exploratory analysis of large and complex time series data</a:t>
            </a:r>
          </a:p>
          <a:p>
            <a:r>
              <a:rPr lang="en-US" dirty="0"/>
              <a:t>Integrates several interactive data visualization techniques extending the limits of conventional time series analysis methods</a:t>
            </a:r>
          </a:p>
          <a:p>
            <a:r>
              <a:rPr lang="en-US" dirty="0"/>
              <a:t>Semi-supervised machine learning agents learn the user’s interest and provide guidance to interesting relationships for scalable exploration</a:t>
            </a:r>
          </a:p>
          <a:p>
            <a:r>
              <a:rPr lang="en-US" dirty="0"/>
              <a:t>Novel segmented time series data visualization methods that provide overviews and details </a:t>
            </a:r>
          </a:p>
          <a:p>
            <a:r>
              <a:rPr lang="en-US" dirty="0"/>
              <a:t>Applied successfully to additive manufacturing, climate, and cyber security domains</a:t>
            </a:r>
          </a:p>
          <a:p>
            <a:pPr lvl="1"/>
            <a:r>
              <a:rPr lang="en-US" dirty="0"/>
              <a:t>Gain understanding of why 3D printing defects occur</a:t>
            </a:r>
          </a:p>
          <a:p>
            <a:pPr lvl="1"/>
            <a:r>
              <a:rPr lang="en-US" dirty="0"/>
              <a:t>Climate model ensemble sensitivity analysis</a:t>
            </a:r>
          </a:p>
          <a:p>
            <a:pPr lvl="1"/>
            <a:r>
              <a:rPr lang="en-US" dirty="0"/>
              <a:t>Reveal network flow patterns in cyber attacks</a:t>
            </a:r>
          </a:p>
          <a:p>
            <a:pPr lvl="1"/>
            <a:r>
              <a:rPr lang="en-US" dirty="0"/>
              <a:t>Applicable to AI algorithm analysis</a:t>
            </a:r>
          </a:p>
        </p:txBody>
      </p:sp>
      <p:sp>
        <p:nvSpPr>
          <p:cNvPr id="10" name="TextBox 9">
            <a:extLst>
              <a:ext uri="{FF2B5EF4-FFF2-40B4-BE49-F238E27FC236}">
                <a16:creationId xmlns:a16="http://schemas.microsoft.com/office/drawing/2014/main" id="{CF2E33C7-1351-7145-BC2F-5B535C861FC7}"/>
              </a:ext>
            </a:extLst>
          </p:cNvPr>
          <p:cNvSpPr txBox="1"/>
          <p:nvPr/>
        </p:nvSpPr>
        <p:spPr>
          <a:xfrm>
            <a:off x="459930" y="5834956"/>
            <a:ext cx="5947985" cy="590931"/>
          </a:xfrm>
          <a:prstGeom prst="rect">
            <a:avLst/>
          </a:prstGeom>
          <a:noFill/>
        </p:spPr>
        <p:txBody>
          <a:bodyPr wrap="square" rtlCol="0">
            <a:spAutoFit/>
          </a:bodyPr>
          <a:lstStyle/>
          <a:p>
            <a:pPr>
              <a:lnSpc>
                <a:spcPct val="90000"/>
              </a:lnSpc>
            </a:pPr>
            <a:r>
              <a:rPr lang="en-US" sz="1200" b="1" dirty="0"/>
              <a:t>Citation</a:t>
            </a:r>
            <a:r>
              <a:rPr lang="en-US" sz="1200" dirty="0"/>
              <a:t>: </a:t>
            </a:r>
            <a:r>
              <a:rPr lang="en-US" sz="1200" b="1" dirty="0"/>
              <a:t>C. Steed</a:t>
            </a:r>
            <a:r>
              <a:rPr lang="en-US" sz="1200" dirty="0"/>
              <a:t>, R. </a:t>
            </a:r>
            <a:r>
              <a:rPr lang="en-US" sz="1200" dirty="0" err="1"/>
              <a:t>Dehoff</a:t>
            </a:r>
            <a:r>
              <a:rPr lang="en-US" sz="1200" dirty="0"/>
              <a:t>, W. Halsey, S. Yoder, S. Powers, and V. </a:t>
            </a:r>
            <a:r>
              <a:rPr lang="en-US" sz="1200" dirty="0" err="1"/>
              <a:t>Paquit</a:t>
            </a:r>
            <a:r>
              <a:rPr lang="en-US" sz="1200" dirty="0"/>
              <a:t>, “Falcon: Visual Analysis of Large, Irregularly Sampled, and Multivariate Time Series Data in Additive Manufacturing”, </a:t>
            </a:r>
            <a:r>
              <a:rPr lang="en-US" sz="1200" i="1" dirty="0"/>
              <a:t>Computers &amp; Graphics</a:t>
            </a:r>
            <a:r>
              <a:rPr lang="en-US" sz="1200" dirty="0"/>
              <a:t>, 2017.</a:t>
            </a:r>
          </a:p>
        </p:txBody>
      </p:sp>
      <p:pic>
        <p:nvPicPr>
          <p:cNvPr id="12" name="Picture 11">
            <a:extLst>
              <a:ext uri="{FF2B5EF4-FFF2-40B4-BE49-F238E27FC236}">
                <a16:creationId xmlns:a16="http://schemas.microsoft.com/office/drawing/2014/main" id="{F9063A38-8A2B-594F-BDCE-E50A2BCF4449}"/>
              </a:ext>
            </a:extLst>
          </p:cNvPr>
          <p:cNvPicPr>
            <a:picLocks noChangeAspect="1"/>
          </p:cNvPicPr>
          <p:nvPr/>
        </p:nvPicPr>
        <p:blipFill rotWithShape="1">
          <a:blip r:embed="rId2">
            <a:extLst>
              <a:ext uri="{28A0092B-C50C-407E-A947-70E740481C1C}">
                <a14:useLocalDpi xmlns:a14="http://schemas.microsoft.com/office/drawing/2010/main" val="0"/>
              </a:ext>
            </a:extLst>
          </a:blip>
          <a:srcRect b="50662"/>
          <a:stretch/>
        </p:blipFill>
        <p:spPr>
          <a:xfrm>
            <a:off x="6416513" y="1412646"/>
            <a:ext cx="5439796" cy="1630481"/>
          </a:xfrm>
          <a:prstGeom prst="rect">
            <a:avLst/>
          </a:prstGeom>
          <a:ln>
            <a:solidFill>
              <a:schemeClr val="tx1"/>
            </a:solidFill>
          </a:ln>
          <a:effectLst>
            <a:outerShdw blurRad="50800" dist="38100" dir="5400000" algn="t" rotWithShape="0">
              <a:prstClr val="black">
                <a:alpha val="40000"/>
              </a:prstClr>
            </a:outerShdw>
          </a:effectLst>
        </p:spPr>
      </p:pic>
      <p:pic>
        <p:nvPicPr>
          <p:cNvPr id="13" name="Picture 12">
            <a:extLst>
              <a:ext uri="{FF2B5EF4-FFF2-40B4-BE49-F238E27FC236}">
                <a16:creationId xmlns:a16="http://schemas.microsoft.com/office/drawing/2014/main" id="{411D5F2E-2561-514F-9A0C-D5BB2C57B328}"/>
              </a:ext>
            </a:extLst>
          </p:cNvPr>
          <p:cNvPicPr>
            <a:picLocks noChangeAspect="1"/>
          </p:cNvPicPr>
          <p:nvPr/>
        </p:nvPicPr>
        <p:blipFill rotWithShape="1">
          <a:blip r:embed="rId3">
            <a:extLst>
              <a:ext uri="{28A0092B-C50C-407E-A947-70E740481C1C}">
                <a14:useLocalDpi xmlns:a14="http://schemas.microsoft.com/office/drawing/2010/main" val="0"/>
              </a:ext>
            </a:extLst>
          </a:blip>
          <a:srcRect t="53578"/>
          <a:stretch/>
        </p:blipFill>
        <p:spPr>
          <a:xfrm>
            <a:off x="6416513" y="3369967"/>
            <a:ext cx="5439796" cy="1253792"/>
          </a:xfrm>
          <a:prstGeom prst="rect">
            <a:avLst/>
          </a:prstGeom>
          <a:ln>
            <a:solidFill>
              <a:schemeClr val="tx1"/>
            </a:solidFill>
          </a:ln>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60BBCE39-E500-1E4D-863D-00C1DB77C590}"/>
              </a:ext>
            </a:extLst>
          </p:cNvPr>
          <p:cNvPicPr>
            <a:picLocks noChangeAspect="1"/>
          </p:cNvPicPr>
          <p:nvPr/>
        </p:nvPicPr>
        <p:blipFill>
          <a:blip r:embed="rId4"/>
          <a:stretch>
            <a:fillRect/>
          </a:stretch>
        </p:blipFill>
        <p:spPr>
          <a:xfrm>
            <a:off x="6446492" y="4865361"/>
            <a:ext cx="5382183" cy="1426426"/>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232312370"/>
      </p:ext>
    </p:extLst>
  </p:cSld>
  <p:clrMapOvr>
    <a:masterClrMapping/>
  </p:clrMapOvr>
</p:sld>
</file>

<file path=ppt/theme/theme1.xml><?xml version="1.0" encoding="utf-8"?>
<a:theme xmlns:a="http://schemas.openxmlformats.org/drawingml/2006/main" name="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38100">
          <a:solidFill>
            <a:schemeClr val="bg2"/>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ornltemplate" id="{83B75637-0F7D-4B4B-98EA-4CA1B89E8DE7}" vid="{4B02E525-BD50-7A48-88F3-1720C0AB9B24}"/>
    </a:ext>
  </a:extLst>
</a:theme>
</file>

<file path=ppt/theme/theme2.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75B17BC858B94FAA5409F11FF9B884" ma:contentTypeVersion="0" ma:contentTypeDescription="Create a new document." ma:contentTypeScope="" ma:versionID="ba30602e445ba7bd833ef2f532e4a59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6B0504-AE38-4B68-B5E7-89AA94502C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BA20C22-D077-412B-81BA-8B2541026FA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14FB6BD-000C-41AF-9DE8-4264F777F3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ORNL</Template>
  <TotalTime>0</TotalTime>
  <Words>667</Words>
  <Application>Microsoft Macintosh PowerPoint</Application>
  <PresentationFormat>Widescreen</PresentationFormat>
  <Paragraphs>44</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Arial Black</vt:lpstr>
      <vt:lpstr>Avenir Next</vt:lpstr>
      <vt:lpstr>Century Gothic</vt:lpstr>
      <vt:lpstr>ORNL</vt:lpstr>
      <vt:lpstr>Chad A. Steed ∙ CDA Group ∙ steedca@ornl.gov</vt:lpstr>
      <vt:lpstr>Chad A. Steed ∙ CDA Group ∙ steedca@ornl.gov</vt:lpstr>
      <vt:lpstr>CrossVis: Guided Exploratory Data Analysis</vt:lpstr>
      <vt:lpstr>Falcon: Visual Analysis of Large, Irregularly Sampled, Multivariate Time Series Data for Additive Manufacturing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Barney Maccabe</dc:creator>
  <cp:keywords/>
  <dc:description/>
  <cp:lastModifiedBy/>
  <cp:revision>1</cp:revision>
  <dcterms:created xsi:type="dcterms:W3CDTF">2018-10-01T13:28:06Z</dcterms:created>
  <dcterms:modified xsi:type="dcterms:W3CDTF">2019-07-08T15:48:39Z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0x0101003975B17BC858B94FAA5409F11FF9B884</vt:lpwstr>
  </property>
</Properties>
</file>